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8" r:id="rId1"/>
  </p:sldMasterIdLst>
  <p:notesMasterIdLst>
    <p:notesMasterId r:id="rId15"/>
  </p:notesMasterIdLst>
  <p:sldIdLst>
    <p:sldId id="256" r:id="rId2"/>
    <p:sldId id="274" r:id="rId3"/>
    <p:sldId id="275" r:id="rId4"/>
    <p:sldId id="276" r:id="rId5"/>
    <p:sldId id="277" r:id="rId6"/>
    <p:sldId id="278" r:id="rId7"/>
    <p:sldId id="264" r:id="rId8"/>
    <p:sldId id="271" r:id="rId9"/>
    <p:sldId id="272" r:id="rId10"/>
    <p:sldId id="273" r:id="rId11"/>
    <p:sldId id="261" r:id="rId12"/>
    <p:sldId id="279" r:id="rId13"/>
    <p:sldId id="28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9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tiff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76C118-EED3-6C42-BE0C-E0FE283AB736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DD3E01-0FEF-AC4D-9C96-2FD11C64E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61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/>
              <a:t>Data Issues:</a:t>
            </a:r>
          </a:p>
          <a:p>
            <a:pPr marL="171450" indent="-171450">
              <a:buFontTx/>
              <a:buChar char="-"/>
            </a:pPr>
            <a:r>
              <a:rPr lang="en-US"/>
              <a:t>Scraping beyond the first page without Selenium to automate the clicking of “load more” button.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D3E01-0FEF-AC4D-9C96-2FD11C64EC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14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Sentiment score: of the restaurant </a:t>
            </a:r>
          </a:p>
          <a:p>
            <a:r>
              <a:rPr lang="en-US"/>
              <a:t>Review tags: of the food item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D3E01-0FEF-AC4D-9C96-2FD11C64EC4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177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Sentiment score: of the restaurant </a:t>
            </a:r>
          </a:p>
          <a:p>
            <a:r>
              <a:rPr lang="en-US"/>
              <a:t>Review tags: of the food item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D3E01-0FEF-AC4D-9C96-2FD11C64EC4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114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0C98A-B7CB-4710-AAA5-786B3976E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67E5-3FFF-4A98-B3F4-1395F3144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ABEE3-A2F9-47F6-8DA0-280CDD476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288CC-6A0D-49D5-9CF4-F8D2DC7CB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02F00-7807-47E9-A70E-CE47D60C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28886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B11B4-2F1F-4ABE-9D80-43D2E997F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468E2E-FD00-4D23-8390-1390F6A5E1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13182-FCF6-4F7E-837D-F18ADB86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E22E1-795C-4FBE-BD14-5FDD53F69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619BA-1AA6-4E59-AA26-7C4BFF30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75313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E0760F-D0CC-41CD-83F2-58A64367C4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AAAC4B-21ED-4423-B421-FDAE607D7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27E95-C7FB-46C9-9143-9EF38BD6E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6F486-C980-4394-AE0E-DC304CDAF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72B57-D37F-4C2E-8CFD-A30B8FE25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33575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EE632-4EC8-4A11-BBC9-837AD78D6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EFF6D-8FEC-4D1D-B1BB-F005A5CCB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96C3F-2340-4C0E-889C-C7A29DB9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2B483-EB4A-4B21-95E9-F8AEB3BBE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207FE-87CC-42E2-9D20-B7A0A021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91701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47444-32F2-4827-A0AA-2A0B3687F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F8E2A-FD78-4D1C-99E2-9C67682A5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2B2EB-DBBE-4E74-A21A-B3DE5CBAE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5435C-0034-46BE-9D24-A5C3D125D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DEC74-DBF5-4707-A2EE-6C13BB9C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15034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7D76F-2B64-47CA-A97F-01401CB4A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60131-412C-4BE8-823F-9D8D1CF21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6E3F13-F0F6-49FF-A0DC-43AE13938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536E93-F6B2-4AB6-A051-3D08139F3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6EB5A-76A3-427E-BCF5-F970CCC2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F16EA4-2D34-4639-BEB7-B1BC6FDF9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46069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DE5C6-E203-43CD-9683-239B2F96A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129A1-FBAF-4184-A193-B05E0E302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C74B1-51F6-4C65-8CAF-6F3B41843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E8EDD-5CDD-4489-AC7A-18AFA403F7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C5A827-2695-47C4-B068-F6C2C40483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7C806A-5BC3-4505-A64E-F05C4D369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F8BC1C-8480-4BF2-9F3A-85BD0FAE5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B586B7-37A6-4C92-A048-A48994385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05624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394FF-345D-49FC-A10A-2DE1A4BFC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9C0A5F-3A31-46C3-8E97-421D007A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B40029-9AF7-409C-8F49-4E9D7D566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4B7071-8173-4559-B1FA-ACD39916C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04927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077CF-AC00-40B6-8983-B95642146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4A20C7-90AB-43BC-A02A-AB3D8681F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465857-FCE9-42E7-9DC7-EC9188AD5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16536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915AE-B72E-4D41-A87F-EF49DBBCD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78A89-AC69-4FA8-AAAC-EC751FB90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1970AA-940B-4309-B3F3-72C5198E78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ACB64E-7CE7-423D-A49D-E86A9926D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B148D-AA21-4F24-8D88-A45249032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2EDD66-E70B-43DC-AE1D-F2CFCE72C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83197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B0851-87A2-4BA2-8E69-8428618B8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C45BFF-32A5-49F2-AD54-B8E7C97509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DE7BF3-53EF-469D-91BE-08932C9B52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320AC8-86FB-492B-896A-E360AECA9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F4989-CD30-4A3D-AB3E-C3988F640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436446-9CDE-4DA7-8C5E-3BF1C7015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05018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3756DB-5421-455E-B237-B588FF0EF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1AD1C-CDA6-4312-A36B-CBFC2272B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0ABF5E-3169-4683-A1DB-D3BF219CF0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F71D0-BC9C-4239-BBEE-C4B4C6AAE1DC}" type="datetimeFigureOut">
              <a:rPr lang="en-SG" smtClean="0"/>
              <a:t>25/10/19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28C95-F232-4175-9F7C-E02E2E3CB9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2C8E5-48C1-4F75-BEDF-0490A4E67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B8499-DA69-4067-B287-2A71487E98C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35756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9.jpe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5ECA47A-CCF5-4909-B610-40635DC45A52}"/>
              </a:ext>
            </a:extLst>
          </p:cNvPr>
          <p:cNvSpPr/>
          <p:nvPr/>
        </p:nvSpPr>
        <p:spPr>
          <a:xfrm>
            <a:off x="-911859" y="467657"/>
            <a:ext cx="11220515" cy="1553646"/>
          </a:xfrm>
          <a:prstGeom prst="rect">
            <a:avLst/>
          </a:prstGeom>
          <a:solidFill>
            <a:schemeClr val="tx1">
              <a:lumMod val="95000"/>
              <a:lumOff val="5000"/>
              <a:alpha val="76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1B073F-33EC-43C6-9A92-07132674EB83}"/>
              </a:ext>
            </a:extLst>
          </p:cNvPr>
          <p:cNvSpPr txBox="1"/>
          <p:nvPr/>
        </p:nvSpPr>
        <p:spPr>
          <a:xfrm>
            <a:off x="355601" y="644316"/>
            <a:ext cx="1061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Graph-enabled Gourmet Experience </a:t>
            </a:r>
          </a:p>
          <a:p>
            <a:r>
              <a:rPr lang="en-US" sz="3600" b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Recommender System</a:t>
            </a:r>
            <a:endParaRPr lang="en-SG" sz="3600" b="1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21A8B-A1A9-4C42-A556-39529EFBF590}"/>
              </a:ext>
            </a:extLst>
          </p:cNvPr>
          <p:cNvSpPr txBox="1"/>
          <p:nvPr/>
        </p:nvSpPr>
        <p:spPr>
          <a:xfrm>
            <a:off x="5032408" y="6325147"/>
            <a:ext cx="7363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Calibri" panose="020F0502020204030204" pitchFamily="34" charset="0"/>
                <a:cs typeface="Calibri" panose="020F0502020204030204" pitchFamily="34" charset="0"/>
              </a:rPr>
              <a:t>Zheng </a:t>
            </a:r>
            <a:r>
              <a:rPr lang="en-US" b="1" err="1">
                <a:latin typeface="Calibri" panose="020F0502020204030204" pitchFamily="34" charset="0"/>
                <a:cs typeface="Calibri" panose="020F0502020204030204" pitchFamily="34" charset="0"/>
              </a:rPr>
              <a:t>JunYi</a:t>
            </a:r>
            <a:r>
              <a:rPr lang="en-US" b="1">
                <a:latin typeface="Calibri" panose="020F0502020204030204" pitchFamily="34" charset="0"/>
                <a:cs typeface="Calibri" panose="020F0502020204030204" pitchFamily="34" charset="0"/>
              </a:rPr>
              <a:t> - Thia Wei Soon - Kelvin </a:t>
            </a:r>
            <a:r>
              <a:rPr lang="en-US" b="1" err="1">
                <a:latin typeface="Calibri" panose="020F0502020204030204" pitchFamily="34" charset="0"/>
                <a:cs typeface="Calibri" panose="020F0502020204030204" pitchFamily="34" charset="0"/>
              </a:rPr>
              <a:t>Tham</a:t>
            </a:r>
            <a:r>
              <a:rPr lang="en-US" b="1">
                <a:latin typeface="Calibri" panose="020F0502020204030204" pitchFamily="34" charset="0"/>
                <a:cs typeface="Calibri" panose="020F0502020204030204" pitchFamily="34" charset="0"/>
              </a:rPr>
              <a:t> - Geraldine Pang - Kevin Moe</a:t>
            </a:r>
            <a:endParaRPr lang="en-SG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D6D5F29-763D-4942-B6EC-C942AEC1F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1" y="2368434"/>
            <a:ext cx="3310289" cy="22068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B924863-02C7-4AA8-A1E3-800CEC406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9321" y="2365942"/>
            <a:ext cx="3298802" cy="2199888"/>
          </a:xfrm>
          <a:prstGeom prst="rect">
            <a:avLst/>
          </a:prstGeom>
        </p:spPr>
      </p:pic>
      <p:pic>
        <p:nvPicPr>
          <p:cNvPr id="16" name="Picture 15" descr="A group of people sitting at a table eating food&#10;&#10;Description automatically generated">
            <a:extLst>
              <a:ext uri="{FF2B5EF4-FFF2-40B4-BE49-F238E27FC236}">
                <a16:creationId xmlns:a16="http://schemas.microsoft.com/office/drawing/2014/main" id="{4B538740-BACB-47AC-8513-1EDD011CFE7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554" y="2400494"/>
            <a:ext cx="2933185" cy="219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03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1A5858E-1E0E-4A00-A041-6099ADA86665}"/>
              </a:ext>
            </a:extLst>
          </p:cNvPr>
          <p:cNvCxnSpPr>
            <a:cxnSpLocks/>
          </p:cNvCxnSpPr>
          <p:nvPr/>
        </p:nvCxnSpPr>
        <p:spPr>
          <a:xfrm flipV="1">
            <a:off x="3840960" y="3162797"/>
            <a:ext cx="2460204" cy="202110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E6CE058-D9B4-4538-936A-4D117C1BBA86}"/>
              </a:ext>
            </a:extLst>
          </p:cNvPr>
          <p:cNvGrpSpPr/>
          <p:nvPr/>
        </p:nvGrpSpPr>
        <p:grpSpPr>
          <a:xfrm>
            <a:off x="944621" y="296329"/>
            <a:ext cx="8245561" cy="5261122"/>
            <a:chOff x="944621" y="296329"/>
            <a:chExt cx="8245561" cy="5261122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6208AEF-BAD1-41D5-8ED7-685B72E08B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23134" y="5538444"/>
              <a:ext cx="1567048" cy="1"/>
            </a:xfrm>
            <a:prstGeom prst="line">
              <a:avLst/>
            </a:prstGeom>
            <a:ln w="28575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0C378340-37D9-4242-BC7E-E7512CE7B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90182" y="314036"/>
              <a:ext cx="0" cy="5243415"/>
            </a:xfrm>
            <a:prstGeom prst="line">
              <a:avLst/>
            </a:prstGeom>
            <a:ln w="28575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3BEC425-53FC-4082-ADBC-6C165511CA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44621" y="305182"/>
              <a:ext cx="8245561" cy="0"/>
            </a:xfrm>
            <a:prstGeom prst="line">
              <a:avLst/>
            </a:prstGeom>
            <a:ln w="28575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56809781-33A9-46AA-8C4E-3A643BF639C1}"/>
                </a:ext>
              </a:extLst>
            </p:cNvPr>
            <p:cNvCxnSpPr>
              <a:cxnSpLocks/>
              <a:endCxn id="5" idx="0"/>
            </p:cNvCxnSpPr>
            <p:nvPr/>
          </p:nvCxnSpPr>
          <p:spPr>
            <a:xfrm>
              <a:off x="944621" y="296329"/>
              <a:ext cx="0" cy="1385550"/>
            </a:xfrm>
            <a:prstGeom prst="straightConnector1">
              <a:avLst/>
            </a:prstGeom>
            <a:ln w="28575">
              <a:solidFill>
                <a:srgbClr val="FFC000"/>
              </a:solidFill>
              <a:prstDash val="sysDash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Picture 57" descr="A picture containing drawing&#10;&#10;Description generated with very high confidence">
            <a:extLst>
              <a:ext uri="{FF2B5EF4-FFF2-40B4-BE49-F238E27FC236}">
                <a16:creationId xmlns:a16="http://schemas.microsoft.com/office/drawing/2014/main" id="{E9E23CE5-83D0-460F-9BC5-441AE04A7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427" y="1681879"/>
            <a:ext cx="820388" cy="79144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CEF920D-7F62-40B6-8703-F124F3B25824}"/>
              </a:ext>
            </a:extLst>
          </p:cNvPr>
          <p:cNvSpPr/>
          <p:nvPr/>
        </p:nvSpPr>
        <p:spPr>
          <a:xfrm>
            <a:off x="2662241" y="2108983"/>
            <a:ext cx="1184312" cy="5508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Review 3</a:t>
            </a:r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7A663BB-58A1-4D45-8F7D-8E3C770EC3B1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354815" y="2077600"/>
            <a:ext cx="1307426" cy="3068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ADF6722-5FC2-4DE1-A45F-7D38FCB61CC0}"/>
              </a:ext>
            </a:extLst>
          </p:cNvPr>
          <p:cNvSpPr/>
          <p:nvPr/>
        </p:nvSpPr>
        <p:spPr>
          <a:xfrm rot="777751">
            <a:off x="1755592" y="1933281"/>
            <a:ext cx="7712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Wrote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601899B-40EA-4D8C-B766-2CF6D6741AD6}"/>
              </a:ext>
            </a:extLst>
          </p:cNvPr>
          <p:cNvSpPr/>
          <p:nvPr/>
        </p:nvSpPr>
        <p:spPr>
          <a:xfrm>
            <a:off x="2672552" y="580191"/>
            <a:ext cx="1184312" cy="5508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Review 1</a:t>
            </a:r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84AD07B-50C3-41E4-9100-C0E0C1CD09A0}"/>
              </a:ext>
            </a:extLst>
          </p:cNvPr>
          <p:cNvSpPr/>
          <p:nvPr/>
        </p:nvSpPr>
        <p:spPr>
          <a:xfrm>
            <a:off x="2657977" y="2886082"/>
            <a:ext cx="1184312" cy="5508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Review 4</a:t>
            </a:r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281D9B2-03DD-4F64-9A72-864477B6B77E}"/>
              </a:ext>
            </a:extLst>
          </p:cNvPr>
          <p:cNvCxnSpPr>
            <a:cxnSpLocks/>
            <a:stCxn id="5" idx="0"/>
            <a:endCxn id="9" idx="1"/>
          </p:cNvCxnSpPr>
          <p:nvPr/>
        </p:nvCxnSpPr>
        <p:spPr>
          <a:xfrm flipV="1">
            <a:off x="1388173" y="855613"/>
            <a:ext cx="1273006" cy="12015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C39FEC7-1DF3-488C-AADD-D8A968E01F3F}"/>
              </a:ext>
            </a:extLst>
          </p:cNvPr>
          <p:cNvCxnSpPr>
            <a:cxnSpLocks/>
            <a:stCxn id="5" idx="2"/>
            <a:endCxn id="10" idx="1"/>
          </p:cNvCxnSpPr>
          <p:nvPr/>
        </p:nvCxnSpPr>
        <p:spPr>
          <a:xfrm>
            <a:off x="1376800" y="2063889"/>
            <a:ext cx="1269804" cy="10976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D0D7751-59C2-40E1-ACE6-6861DC198652}"/>
              </a:ext>
            </a:extLst>
          </p:cNvPr>
          <p:cNvSpPr/>
          <p:nvPr/>
        </p:nvSpPr>
        <p:spPr>
          <a:xfrm rot="18720000">
            <a:off x="1589427" y="1071107"/>
            <a:ext cx="7712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Wrote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7E68BC-3E37-4FDA-93AD-C5CC958EF206}"/>
              </a:ext>
            </a:extLst>
          </p:cNvPr>
          <p:cNvSpPr/>
          <p:nvPr/>
        </p:nvSpPr>
        <p:spPr>
          <a:xfrm rot="2400000">
            <a:off x="1755123" y="2363707"/>
            <a:ext cx="7712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Wrote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59E79A9-56CE-40C9-AAFC-6F89E38BD571}"/>
              </a:ext>
            </a:extLst>
          </p:cNvPr>
          <p:cNvSpPr/>
          <p:nvPr/>
        </p:nvSpPr>
        <p:spPr>
          <a:xfrm>
            <a:off x="6353452" y="580191"/>
            <a:ext cx="1269685" cy="55084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Restaurant A</a:t>
            </a:r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1BBE89B-3DE1-4121-9C1E-B312C443BE3E}"/>
              </a:ext>
            </a:extLst>
          </p:cNvPr>
          <p:cNvSpPr/>
          <p:nvPr/>
        </p:nvSpPr>
        <p:spPr>
          <a:xfrm>
            <a:off x="6353449" y="2889070"/>
            <a:ext cx="1269685" cy="55084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Restaurant B</a:t>
            </a:r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E0ADBB5-6448-40CE-89E5-586C895127F3}"/>
              </a:ext>
            </a:extLst>
          </p:cNvPr>
          <p:cNvSpPr/>
          <p:nvPr/>
        </p:nvSpPr>
        <p:spPr>
          <a:xfrm>
            <a:off x="6353451" y="1335025"/>
            <a:ext cx="1269685" cy="5508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Food1_A</a:t>
            </a:r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119A8FB-6759-4EE2-A19B-9F068E31E22E}"/>
              </a:ext>
            </a:extLst>
          </p:cNvPr>
          <p:cNvSpPr/>
          <p:nvPr/>
        </p:nvSpPr>
        <p:spPr>
          <a:xfrm>
            <a:off x="6353450" y="2120129"/>
            <a:ext cx="1269685" cy="5508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Food2_A</a:t>
            </a:r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A41EDFA-4BB5-43EB-B395-B38B6CE2AF75}"/>
              </a:ext>
            </a:extLst>
          </p:cNvPr>
          <p:cNvSpPr/>
          <p:nvPr/>
        </p:nvSpPr>
        <p:spPr>
          <a:xfrm>
            <a:off x="6335284" y="4456868"/>
            <a:ext cx="1269685" cy="5508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Food1_B</a:t>
            </a:r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8A6493C2-F79C-42C2-81B5-EE7E11CD4460}"/>
              </a:ext>
            </a:extLst>
          </p:cNvPr>
          <p:cNvCxnSpPr>
            <a:cxnSpLocks/>
          </p:cNvCxnSpPr>
          <p:nvPr/>
        </p:nvCxnSpPr>
        <p:spPr>
          <a:xfrm flipV="1">
            <a:off x="10160899" y="6416788"/>
            <a:ext cx="310709" cy="3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EBEF1435-DC7D-4778-BFA7-90FDF3010B4E}"/>
              </a:ext>
            </a:extLst>
          </p:cNvPr>
          <p:cNvSpPr/>
          <p:nvPr/>
        </p:nvSpPr>
        <p:spPr>
          <a:xfrm>
            <a:off x="2662241" y="1328896"/>
            <a:ext cx="1184312" cy="5508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Review 2</a:t>
            </a:r>
            <a:endParaRPr lang="en-US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293FB1D7-1326-43D1-8DE7-395BD4DA24F0}"/>
              </a:ext>
            </a:extLst>
          </p:cNvPr>
          <p:cNvCxnSpPr>
            <a:cxnSpLocks/>
            <a:stCxn id="5" idx="3"/>
            <a:endCxn id="55" idx="1"/>
          </p:cNvCxnSpPr>
          <p:nvPr/>
        </p:nvCxnSpPr>
        <p:spPr>
          <a:xfrm flipV="1">
            <a:off x="1354815" y="1604318"/>
            <a:ext cx="1307426" cy="4732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7078BF30-E551-47FF-9F3E-8C7A7DCE2543}"/>
              </a:ext>
            </a:extLst>
          </p:cNvPr>
          <p:cNvSpPr/>
          <p:nvPr/>
        </p:nvSpPr>
        <p:spPr>
          <a:xfrm rot="20412043">
            <a:off x="1696700" y="1516993"/>
            <a:ext cx="7712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Wrote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767CA3D-D1FB-46E3-B1F8-EF3876F3348B}"/>
              </a:ext>
            </a:extLst>
          </p:cNvPr>
          <p:cNvCxnSpPr>
            <a:cxnSpLocks/>
            <a:stCxn id="9" idx="3"/>
            <a:endCxn id="20" idx="1"/>
          </p:cNvCxnSpPr>
          <p:nvPr/>
        </p:nvCxnSpPr>
        <p:spPr>
          <a:xfrm>
            <a:off x="3856864" y="855613"/>
            <a:ext cx="249658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0CA30C9A-B071-4D2E-BECF-E2955A552DEF}"/>
              </a:ext>
            </a:extLst>
          </p:cNvPr>
          <p:cNvCxnSpPr>
            <a:cxnSpLocks/>
            <a:stCxn id="55" idx="3"/>
            <a:endCxn id="20" idx="1"/>
          </p:cNvCxnSpPr>
          <p:nvPr/>
        </p:nvCxnSpPr>
        <p:spPr>
          <a:xfrm flipV="1">
            <a:off x="3846553" y="855613"/>
            <a:ext cx="2506899" cy="7487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F888FFFC-781B-4A96-8AF4-E41588AB9558}"/>
              </a:ext>
            </a:extLst>
          </p:cNvPr>
          <p:cNvCxnSpPr>
            <a:cxnSpLocks/>
            <a:stCxn id="6" idx="3"/>
            <a:endCxn id="23" idx="1"/>
          </p:cNvCxnSpPr>
          <p:nvPr/>
        </p:nvCxnSpPr>
        <p:spPr>
          <a:xfrm>
            <a:off x="3846553" y="2384405"/>
            <a:ext cx="2506897" cy="111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Connector: Elbow 80">
            <a:extLst>
              <a:ext uri="{FF2B5EF4-FFF2-40B4-BE49-F238E27FC236}">
                <a16:creationId xmlns:a16="http://schemas.microsoft.com/office/drawing/2014/main" id="{CAFDE311-01FC-4FF8-8F09-4A2211CDA7D1}"/>
              </a:ext>
            </a:extLst>
          </p:cNvPr>
          <p:cNvCxnSpPr>
            <a:stCxn id="22" idx="3"/>
            <a:endCxn id="20" idx="3"/>
          </p:cNvCxnSpPr>
          <p:nvPr/>
        </p:nvCxnSpPr>
        <p:spPr>
          <a:xfrm flipV="1">
            <a:off x="7623136" y="855613"/>
            <a:ext cx="1" cy="754834"/>
          </a:xfrm>
          <a:prstGeom prst="bentConnector3">
            <a:avLst>
              <a:gd name="adj1" fmla="val 2286010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0" name="Rectangle 89">
            <a:extLst>
              <a:ext uri="{FF2B5EF4-FFF2-40B4-BE49-F238E27FC236}">
                <a16:creationId xmlns:a16="http://schemas.microsoft.com/office/drawing/2014/main" id="{FD40F117-71D9-4FE1-81EA-77927047ABE7}"/>
              </a:ext>
            </a:extLst>
          </p:cNvPr>
          <p:cNvSpPr/>
          <p:nvPr/>
        </p:nvSpPr>
        <p:spPr>
          <a:xfrm rot="5400000">
            <a:off x="7450035" y="1223501"/>
            <a:ext cx="11051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Served by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250DF27-AE69-4050-AA36-1896A2C40CEB}"/>
              </a:ext>
            </a:extLst>
          </p:cNvPr>
          <p:cNvCxnSpPr>
            <a:cxnSpLocks/>
            <a:stCxn id="55" idx="3"/>
            <a:endCxn id="22" idx="1"/>
          </p:cNvCxnSpPr>
          <p:nvPr/>
        </p:nvCxnSpPr>
        <p:spPr>
          <a:xfrm>
            <a:off x="3846553" y="1604318"/>
            <a:ext cx="2506898" cy="61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id="{5D9183A6-1CDB-42CD-B0E2-158CA557AC9F}"/>
              </a:ext>
            </a:extLst>
          </p:cNvPr>
          <p:cNvSpPr/>
          <p:nvPr/>
        </p:nvSpPr>
        <p:spPr>
          <a:xfrm>
            <a:off x="3904057" y="439841"/>
            <a:ext cx="760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About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E32EB7E-3979-4ED4-BC1F-682223CBCA33}"/>
              </a:ext>
            </a:extLst>
          </p:cNvPr>
          <p:cNvSpPr/>
          <p:nvPr/>
        </p:nvSpPr>
        <p:spPr>
          <a:xfrm rot="20674245">
            <a:off x="3939490" y="1077278"/>
            <a:ext cx="760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About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5EC117C1-E182-412B-9C99-6F5EACE6F2B5}"/>
              </a:ext>
            </a:extLst>
          </p:cNvPr>
          <p:cNvCxnSpPr>
            <a:cxnSpLocks/>
            <a:stCxn id="10" idx="3"/>
            <a:endCxn id="24" idx="1"/>
          </p:cNvCxnSpPr>
          <p:nvPr/>
        </p:nvCxnSpPr>
        <p:spPr>
          <a:xfrm>
            <a:off x="3842289" y="3161504"/>
            <a:ext cx="2492995" cy="15707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A0FA1F4D-1D4B-494C-B387-65496FC58656}"/>
              </a:ext>
            </a:extLst>
          </p:cNvPr>
          <p:cNvCxnSpPr>
            <a:cxnSpLocks/>
            <a:stCxn id="10" idx="3"/>
            <a:endCxn id="21" idx="1"/>
          </p:cNvCxnSpPr>
          <p:nvPr/>
        </p:nvCxnSpPr>
        <p:spPr>
          <a:xfrm>
            <a:off x="3842289" y="3161504"/>
            <a:ext cx="2511160" cy="29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1D6A0FF3-37C8-4CDF-840E-7999580761E3}"/>
              </a:ext>
            </a:extLst>
          </p:cNvPr>
          <p:cNvGrpSpPr/>
          <p:nvPr/>
        </p:nvGrpSpPr>
        <p:grpSpPr>
          <a:xfrm>
            <a:off x="7623135" y="855611"/>
            <a:ext cx="708186" cy="1539940"/>
            <a:chOff x="7623135" y="855611"/>
            <a:chExt cx="708186" cy="1539940"/>
          </a:xfrm>
        </p:grpSpPr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FBB4B2A-0C31-4769-93B2-F37E7E52805B}"/>
                </a:ext>
              </a:extLst>
            </p:cNvPr>
            <p:cNvCxnSpPr>
              <a:cxnSpLocks/>
              <a:stCxn id="23" idx="3"/>
            </p:cNvCxnSpPr>
            <p:nvPr/>
          </p:nvCxnSpPr>
          <p:spPr>
            <a:xfrm>
              <a:off x="7623135" y="2395551"/>
              <a:ext cx="708185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BAC8F42-8518-4B63-A382-97E7D2F54D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31320" y="855613"/>
              <a:ext cx="0" cy="1539938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51510130-80AD-4ED3-A99B-A8C01C194E34}"/>
                </a:ext>
              </a:extLst>
            </p:cNvPr>
            <p:cNvCxnSpPr>
              <a:cxnSpLocks/>
              <a:endCxn id="20" idx="3"/>
            </p:cNvCxnSpPr>
            <p:nvPr/>
          </p:nvCxnSpPr>
          <p:spPr>
            <a:xfrm flipH="1">
              <a:off x="7623137" y="855611"/>
              <a:ext cx="708184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6" name="Rectangle 115">
            <a:extLst>
              <a:ext uri="{FF2B5EF4-FFF2-40B4-BE49-F238E27FC236}">
                <a16:creationId xmlns:a16="http://schemas.microsoft.com/office/drawing/2014/main" id="{6AD9FD76-C3DB-4918-84D7-88AFD401F55A}"/>
              </a:ext>
            </a:extLst>
          </p:cNvPr>
          <p:cNvSpPr/>
          <p:nvPr/>
        </p:nvSpPr>
        <p:spPr>
          <a:xfrm rot="5400000">
            <a:off x="7953905" y="1232357"/>
            <a:ext cx="11051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Served by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FE7E42B5-265E-4405-AC26-FD21B905363E}"/>
              </a:ext>
            </a:extLst>
          </p:cNvPr>
          <p:cNvSpPr/>
          <p:nvPr/>
        </p:nvSpPr>
        <p:spPr>
          <a:xfrm>
            <a:off x="5392606" y="1282603"/>
            <a:ext cx="9988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Contains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97BF3113-C04B-41C2-B271-190140AA3339}"/>
              </a:ext>
            </a:extLst>
          </p:cNvPr>
          <p:cNvSpPr/>
          <p:nvPr/>
        </p:nvSpPr>
        <p:spPr>
          <a:xfrm>
            <a:off x="5392605" y="2026219"/>
            <a:ext cx="9988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Contains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B2FB912A-B3FF-4222-A2B6-DD47EA46EFF6}"/>
              </a:ext>
            </a:extLst>
          </p:cNvPr>
          <p:cNvSpPr/>
          <p:nvPr/>
        </p:nvSpPr>
        <p:spPr>
          <a:xfrm rot="471392">
            <a:off x="5188706" y="6017864"/>
            <a:ext cx="9988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Contains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14E8E9D0-0FFA-4EDB-A21B-300CD68FED6E}"/>
              </a:ext>
            </a:extLst>
          </p:cNvPr>
          <p:cNvCxnSpPr>
            <a:cxnSpLocks/>
            <a:stCxn id="6" idx="3"/>
            <a:endCxn id="20" idx="1"/>
          </p:cNvCxnSpPr>
          <p:nvPr/>
        </p:nvCxnSpPr>
        <p:spPr>
          <a:xfrm flipV="1">
            <a:off x="3846553" y="855613"/>
            <a:ext cx="2506899" cy="15287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47D46-B709-4732-BA94-5401CA74A7F8}"/>
              </a:ext>
            </a:extLst>
          </p:cNvPr>
          <p:cNvSpPr/>
          <p:nvPr/>
        </p:nvSpPr>
        <p:spPr>
          <a:xfrm rot="19688419">
            <a:off x="3944271" y="1719004"/>
            <a:ext cx="760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About</a:t>
            </a:r>
          </a:p>
        </p:txBody>
      </p:sp>
      <p:cxnSp>
        <p:nvCxnSpPr>
          <p:cNvPr id="124" name="Connector: Elbow 123">
            <a:extLst>
              <a:ext uri="{FF2B5EF4-FFF2-40B4-BE49-F238E27FC236}">
                <a16:creationId xmlns:a16="http://schemas.microsoft.com/office/drawing/2014/main" id="{FF03FADE-BF85-437C-9F6C-867EDB5A8108}"/>
              </a:ext>
            </a:extLst>
          </p:cNvPr>
          <p:cNvCxnSpPr>
            <a:cxnSpLocks/>
            <a:stCxn id="24" idx="3"/>
            <a:endCxn id="21" idx="3"/>
          </p:cNvCxnSpPr>
          <p:nvPr/>
        </p:nvCxnSpPr>
        <p:spPr>
          <a:xfrm flipV="1">
            <a:off x="7604969" y="3164492"/>
            <a:ext cx="18165" cy="1567798"/>
          </a:xfrm>
          <a:prstGeom prst="bentConnector3">
            <a:avLst>
              <a:gd name="adj1" fmla="val 1358464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7" name="Rectangle 126">
            <a:extLst>
              <a:ext uri="{FF2B5EF4-FFF2-40B4-BE49-F238E27FC236}">
                <a16:creationId xmlns:a16="http://schemas.microsoft.com/office/drawing/2014/main" id="{1C5FDB4D-015A-4104-B8BF-0CD8C7609476}"/>
              </a:ext>
            </a:extLst>
          </p:cNvPr>
          <p:cNvSpPr/>
          <p:nvPr/>
        </p:nvSpPr>
        <p:spPr>
          <a:xfrm rot="5400000">
            <a:off x="7477537" y="3475402"/>
            <a:ext cx="11051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Served by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7ADBBBB4-D47F-4547-B55D-7B42FF73E442}"/>
              </a:ext>
            </a:extLst>
          </p:cNvPr>
          <p:cNvSpPr txBox="1"/>
          <p:nvPr/>
        </p:nvSpPr>
        <p:spPr>
          <a:xfrm>
            <a:off x="4148913" y="2463059"/>
            <a:ext cx="1879746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>
                <a:solidFill>
                  <a:srgbClr val="7030A0"/>
                </a:solidFill>
              </a:rPr>
              <a:t>Overall Sentiment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solidFill>
                  <a:srgbClr val="7030A0"/>
                </a:solidFill>
              </a:rPr>
              <a:t>Features: quiet, clean, good service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678EB415-D314-439A-BA03-28CAF88E293E}"/>
              </a:ext>
            </a:extLst>
          </p:cNvPr>
          <p:cNvSpPr/>
          <p:nvPr/>
        </p:nvSpPr>
        <p:spPr>
          <a:xfrm>
            <a:off x="10233000" y="6012445"/>
            <a:ext cx="12047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7030A0"/>
                </a:solidFill>
              </a:rPr>
              <a:t>Attributes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D2EDD66A-8B70-44E2-81F8-6991DCC455BD}"/>
              </a:ext>
            </a:extLst>
          </p:cNvPr>
          <p:cNvSpPr/>
          <p:nvPr/>
        </p:nvSpPr>
        <p:spPr>
          <a:xfrm>
            <a:off x="4717797" y="3160811"/>
            <a:ext cx="760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About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6BB97C06-A3A7-459E-8387-542246CB1FD1}"/>
              </a:ext>
            </a:extLst>
          </p:cNvPr>
          <p:cNvSpPr txBox="1"/>
          <p:nvPr/>
        </p:nvSpPr>
        <p:spPr>
          <a:xfrm rot="1952303">
            <a:off x="4153936" y="4087536"/>
            <a:ext cx="1879746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>
                <a:solidFill>
                  <a:srgbClr val="7030A0"/>
                </a:solidFill>
              </a:rPr>
              <a:t>Food Sentiment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solidFill>
                  <a:srgbClr val="7030A0"/>
                </a:solidFill>
              </a:rPr>
              <a:t>Features: spicy, juicy, delicious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72A76E0A-BB56-4F3A-81DC-48F344DEEB3A}"/>
              </a:ext>
            </a:extLst>
          </p:cNvPr>
          <p:cNvSpPr txBox="1"/>
          <p:nvPr/>
        </p:nvSpPr>
        <p:spPr>
          <a:xfrm>
            <a:off x="6296211" y="3401359"/>
            <a:ext cx="150602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7030A0"/>
                </a:solidFill>
              </a:rPr>
              <a:t>Food category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7030A0"/>
                </a:solidFill>
              </a:rPr>
              <a:t>Location</a:t>
            </a:r>
          </a:p>
          <a:p>
            <a:pPr marL="285750" indent="-285750">
              <a:buFont typeface="Arial"/>
              <a:buChar char="•"/>
            </a:pPr>
            <a:endParaRPr lang="en-US" sz="1400">
              <a:solidFill>
                <a:srgbClr val="7030A0"/>
              </a:solidFill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49492279-569E-4930-8688-47908D854FAF}"/>
              </a:ext>
            </a:extLst>
          </p:cNvPr>
          <p:cNvSpPr txBox="1"/>
          <p:nvPr/>
        </p:nvSpPr>
        <p:spPr>
          <a:xfrm>
            <a:off x="6311895" y="5004724"/>
            <a:ext cx="150602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7030A0"/>
                </a:solidFill>
              </a:rPr>
              <a:t>Food name</a:t>
            </a:r>
          </a:p>
        </p:txBody>
      </p:sp>
      <p:pic>
        <p:nvPicPr>
          <p:cNvPr id="48" name="Picture 92" descr="A picture containing drawing&#10;&#10;Description generated with very high confidence">
            <a:extLst>
              <a:ext uri="{FF2B5EF4-FFF2-40B4-BE49-F238E27FC236}">
                <a16:creationId xmlns:a16="http://schemas.microsoft.com/office/drawing/2014/main" id="{2EC14224-CCE9-4617-BB08-A580EF1FF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019" y="5529420"/>
            <a:ext cx="850076" cy="840180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7AAEB426-A0B8-45EB-A45B-A6BB1B380E96}"/>
              </a:ext>
            </a:extLst>
          </p:cNvPr>
          <p:cNvSpPr/>
          <p:nvPr/>
        </p:nvSpPr>
        <p:spPr>
          <a:xfrm>
            <a:off x="2668022" y="4965345"/>
            <a:ext cx="1184312" cy="5508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Review 5</a:t>
            </a:r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86D2A1E-FE4B-41C3-A3A4-FC618D3215AE}"/>
              </a:ext>
            </a:extLst>
          </p:cNvPr>
          <p:cNvCxnSpPr>
            <a:cxnSpLocks/>
            <a:stCxn id="48" idx="3"/>
            <a:endCxn id="49" idx="1"/>
          </p:cNvCxnSpPr>
          <p:nvPr/>
        </p:nvCxnSpPr>
        <p:spPr>
          <a:xfrm flipV="1">
            <a:off x="1375095" y="5240767"/>
            <a:ext cx="1292927" cy="7087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B3F31AD5-1CC6-4380-8739-233AE4084B95}"/>
              </a:ext>
            </a:extLst>
          </p:cNvPr>
          <p:cNvSpPr/>
          <p:nvPr/>
        </p:nvSpPr>
        <p:spPr>
          <a:xfrm rot="19878449">
            <a:off x="1525020" y="5280629"/>
            <a:ext cx="7712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Wrote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C20C4F2-3F97-4C6A-B12B-9DEFCA45EB01}"/>
              </a:ext>
            </a:extLst>
          </p:cNvPr>
          <p:cNvCxnSpPr>
            <a:cxnSpLocks/>
            <a:stCxn id="49" idx="3"/>
            <a:endCxn id="24" idx="1"/>
          </p:cNvCxnSpPr>
          <p:nvPr/>
        </p:nvCxnSpPr>
        <p:spPr>
          <a:xfrm flipV="1">
            <a:off x="3852334" y="4732290"/>
            <a:ext cx="2482950" cy="5084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8510BF3A-BEAC-4724-9738-C3B206410568}"/>
              </a:ext>
            </a:extLst>
          </p:cNvPr>
          <p:cNvSpPr/>
          <p:nvPr/>
        </p:nvSpPr>
        <p:spPr>
          <a:xfrm>
            <a:off x="2668022" y="5891249"/>
            <a:ext cx="1184312" cy="5508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Review 6</a:t>
            </a:r>
            <a:endParaRPr lang="en-US" dirty="0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A23AD56-92C1-47B1-BA4E-7BA4F4A05DCF}"/>
              </a:ext>
            </a:extLst>
          </p:cNvPr>
          <p:cNvCxnSpPr>
            <a:cxnSpLocks/>
            <a:stCxn id="48" idx="3"/>
            <a:endCxn id="65" idx="1"/>
          </p:cNvCxnSpPr>
          <p:nvPr/>
        </p:nvCxnSpPr>
        <p:spPr>
          <a:xfrm>
            <a:off x="1375095" y="5949510"/>
            <a:ext cx="1292927" cy="2171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690C88F4-DB72-4094-9C8D-7B9795DB3D7A}"/>
              </a:ext>
            </a:extLst>
          </p:cNvPr>
          <p:cNvSpPr/>
          <p:nvPr/>
        </p:nvSpPr>
        <p:spPr>
          <a:xfrm rot="584575">
            <a:off x="1682633" y="5734746"/>
            <a:ext cx="7712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Wrote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36D0754B-E1DA-4F42-BE68-53809AD1E277}"/>
              </a:ext>
            </a:extLst>
          </p:cNvPr>
          <p:cNvSpPr/>
          <p:nvPr/>
        </p:nvSpPr>
        <p:spPr>
          <a:xfrm>
            <a:off x="6335283" y="6198351"/>
            <a:ext cx="1269685" cy="5508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Food1_C</a:t>
            </a:r>
            <a:endParaRPr lang="en-US"/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59D938D9-42D1-4A5F-897E-E94179917E59}"/>
              </a:ext>
            </a:extLst>
          </p:cNvPr>
          <p:cNvSpPr/>
          <p:nvPr/>
        </p:nvSpPr>
        <p:spPr>
          <a:xfrm>
            <a:off x="6353449" y="5477503"/>
            <a:ext cx="1269685" cy="55084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Restaurant C</a:t>
            </a:r>
            <a:endParaRPr lang="en-US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7BCD517-3DBD-45AC-B7BD-95C43D1B064F}"/>
              </a:ext>
            </a:extLst>
          </p:cNvPr>
          <p:cNvCxnSpPr>
            <a:cxnSpLocks/>
            <a:stCxn id="65" idx="3"/>
            <a:endCxn id="71" idx="1"/>
          </p:cNvCxnSpPr>
          <p:nvPr/>
        </p:nvCxnSpPr>
        <p:spPr>
          <a:xfrm flipV="1">
            <a:off x="3852334" y="5752925"/>
            <a:ext cx="2501115" cy="4137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DBA5B694-819A-487D-B61F-F741ACF765C7}"/>
              </a:ext>
            </a:extLst>
          </p:cNvPr>
          <p:cNvCxnSpPr>
            <a:cxnSpLocks/>
            <a:stCxn id="65" idx="3"/>
            <a:endCxn id="69" idx="1"/>
          </p:cNvCxnSpPr>
          <p:nvPr/>
        </p:nvCxnSpPr>
        <p:spPr>
          <a:xfrm>
            <a:off x="3852334" y="6166671"/>
            <a:ext cx="2482949" cy="3071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068595A6-4CF5-4002-9E8E-21BCED8273A0}"/>
              </a:ext>
            </a:extLst>
          </p:cNvPr>
          <p:cNvCxnSpPr>
            <a:cxnSpLocks/>
            <a:stCxn id="69" idx="3"/>
            <a:endCxn id="71" idx="3"/>
          </p:cNvCxnSpPr>
          <p:nvPr/>
        </p:nvCxnSpPr>
        <p:spPr>
          <a:xfrm flipV="1">
            <a:off x="7604968" y="5752925"/>
            <a:ext cx="18166" cy="720848"/>
          </a:xfrm>
          <a:prstGeom prst="bentConnector3">
            <a:avLst>
              <a:gd name="adj1" fmla="val 1358395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B00CD13A-0780-4B1C-99AF-33B8C83D0EAE}"/>
              </a:ext>
            </a:extLst>
          </p:cNvPr>
          <p:cNvSpPr/>
          <p:nvPr/>
        </p:nvSpPr>
        <p:spPr>
          <a:xfrm rot="5400000">
            <a:off x="7477537" y="6044506"/>
            <a:ext cx="11051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Served by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054E0D6-C05E-4DB2-A4C0-BAA748DC7A5B}"/>
              </a:ext>
            </a:extLst>
          </p:cNvPr>
          <p:cNvSpPr/>
          <p:nvPr/>
        </p:nvSpPr>
        <p:spPr>
          <a:xfrm rot="21059490">
            <a:off x="4082569" y="5708772"/>
            <a:ext cx="760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About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D510D4B-8451-44A4-B54D-8B553543772D}"/>
              </a:ext>
            </a:extLst>
          </p:cNvPr>
          <p:cNvSpPr/>
          <p:nvPr/>
        </p:nvSpPr>
        <p:spPr>
          <a:xfrm rot="20943522">
            <a:off x="3879605" y="4777023"/>
            <a:ext cx="9988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Contains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EDF1CF3-5FCE-41C0-9AFE-1F8F43F7C672}"/>
              </a:ext>
            </a:extLst>
          </p:cNvPr>
          <p:cNvSpPr/>
          <p:nvPr/>
        </p:nvSpPr>
        <p:spPr>
          <a:xfrm rot="1980528">
            <a:off x="5408231" y="4136918"/>
            <a:ext cx="9988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Contains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7B98FF7-AFF0-4829-A63C-DF5D35C71041}"/>
              </a:ext>
            </a:extLst>
          </p:cNvPr>
          <p:cNvSpPr/>
          <p:nvPr/>
        </p:nvSpPr>
        <p:spPr>
          <a:xfrm>
            <a:off x="10513711" y="6251260"/>
            <a:ext cx="5468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/>
              <a:t>Links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0D0D11FF-E3A0-4D67-A443-3A1DB3940C35}"/>
              </a:ext>
            </a:extLst>
          </p:cNvPr>
          <p:cNvCxnSpPr>
            <a:cxnSpLocks/>
          </p:cNvCxnSpPr>
          <p:nvPr/>
        </p:nvCxnSpPr>
        <p:spPr>
          <a:xfrm flipV="1">
            <a:off x="10144805" y="6631114"/>
            <a:ext cx="326803" cy="1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1B8E2C3-829E-45F1-AB0B-6D70E35F74D6}"/>
              </a:ext>
            </a:extLst>
          </p:cNvPr>
          <p:cNvSpPr/>
          <p:nvPr/>
        </p:nvSpPr>
        <p:spPr>
          <a:xfrm>
            <a:off x="10316128" y="6476335"/>
            <a:ext cx="15489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/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487290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3302C-5816-441F-A8A3-6E1AE2C10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Outcome…</a:t>
            </a:r>
            <a:endParaRPr lang="en-SG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BD28226D-C90A-476B-AE4A-2CE7440BC4E7}"/>
              </a:ext>
            </a:extLst>
          </p:cNvPr>
          <p:cNvSpPr/>
          <p:nvPr/>
        </p:nvSpPr>
        <p:spPr>
          <a:xfrm>
            <a:off x="5467149" y="2165684"/>
            <a:ext cx="1145407" cy="1838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B07AB6-6F5D-42FB-BB21-323C4BF5A351}"/>
              </a:ext>
            </a:extLst>
          </p:cNvPr>
          <p:cNvSpPr txBox="1"/>
          <p:nvPr/>
        </p:nvSpPr>
        <p:spPr>
          <a:xfrm>
            <a:off x="6795435" y="2399539"/>
            <a:ext cx="5139891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b="1"/>
              <a:t>RESTAURANT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Popular Dishes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cs typeface="Calibri"/>
              </a:rPr>
              <a:t>Top Reviews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Average Rating (Sentiment Score)</a:t>
            </a:r>
            <a:endParaRPr lang="en-US"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/>
          </a:p>
        </p:txBody>
      </p:sp>
      <p:pic>
        <p:nvPicPr>
          <p:cNvPr id="9" name="Picture 9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10894F34-2ADB-48FD-9E12-99EF2D2AFA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49" t="14345" r="69034" b="9563"/>
          <a:stretch/>
        </p:blipFill>
        <p:spPr>
          <a:xfrm>
            <a:off x="1232848" y="1497415"/>
            <a:ext cx="3628753" cy="50354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853800-7837-4D4F-86A9-1A0C7C7ED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399" y="1549951"/>
            <a:ext cx="426395" cy="6157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CE9452-D4B0-A941-B75D-3302177518F6}"/>
              </a:ext>
            </a:extLst>
          </p:cNvPr>
          <p:cNvSpPr txBox="1"/>
          <p:nvPr/>
        </p:nvSpPr>
        <p:spPr>
          <a:xfrm>
            <a:off x="3671494" y="1549951"/>
            <a:ext cx="114540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may like: </a:t>
            </a: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Salted Egg</a:t>
            </a:r>
          </a:p>
        </p:txBody>
      </p:sp>
    </p:spTree>
    <p:extLst>
      <p:ext uri="{BB962C8B-B14F-4D97-AF65-F5344CB8AC3E}">
        <p14:creationId xmlns:p14="http://schemas.microsoft.com/office/powerpoint/2010/main" val="2927885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E2D01-9AB0-4B96-A168-D1AC9769A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793"/>
            <a:ext cx="10515600" cy="1325563"/>
          </a:xfrm>
        </p:spPr>
        <p:txBody>
          <a:bodyPr/>
          <a:lstStyle/>
          <a:p>
            <a:r>
              <a:rPr lang="en-US"/>
              <a:t>Workflow</a:t>
            </a:r>
            <a:endParaRPr lang="en-SG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7A863B-86F5-466B-ACCC-40856E75C323}"/>
              </a:ext>
            </a:extLst>
          </p:cNvPr>
          <p:cNvSpPr/>
          <p:nvPr/>
        </p:nvSpPr>
        <p:spPr>
          <a:xfrm>
            <a:off x="809454" y="3530600"/>
            <a:ext cx="1742173" cy="972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Scrape Data from </a:t>
            </a:r>
            <a:r>
              <a:rPr lang="en-US" err="1"/>
              <a:t>Burpple</a:t>
            </a:r>
            <a:endParaRPr lang="en-SG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17F912-1632-4648-B99A-A5FA0B5E4315}"/>
              </a:ext>
            </a:extLst>
          </p:cNvPr>
          <p:cNvSpPr/>
          <p:nvPr/>
        </p:nvSpPr>
        <p:spPr>
          <a:xfrm>
            <a:off x="5458985" y="3530600"/>
            <a:ext cx="1984409" cy="972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Parse into JSON/</a:t>
            </a:r>
            <a:r>
              <a:rPr lang="en-US" err="1"/>
              <a:t>DataFrame</a:t>
            </a:r>
            <a:endParaRPr lang="en-SG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7BB3A0-CCD9-46AF-9FB8-9E0EA3D28569}"/>
              </a:ext>
            </a:extLst>
          </p:cNvPr>
          <p:cNvSpPr/>
          <p:nvPr/>
        </p:nvSpPr>
        <p:spPr>
          <a:xfrm>
            <a:off x="3147189" y="2091402"/>
            <a:ext cx="1742173" cy="11427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 food, restaurant and sentiment info</a:t>
            </a:r>
            <a:endParaRPr lang="en-SG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78B8D5-78C1-4552-A0D2-0D24833B60E3}"/>
              </a:ext>
            </a:extLst>
          </p:cNvPr>
          <p:cNvSpPr/>
          <p:nvPr/>
        </p:nvSpPr>
        <p:spPr>
          <a:xfrm>
            <a:off x="7740845" y="3530600"/>
            <a:ext cx="1742173" cy="972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Parse into Neo4J</a:t>
            </a:r>
            <a:endParaRPr lang="en-SG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CCB4CED-6F18-41C1-820B-D349C11FD831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2551627" y="4016676"/>
            <a:ext cx="2907358" cy="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C567BED-D20F-4C72-B8B2-4BFB2441FBC2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4018276" y="3234151"/>
            <a:ext cx="0" cy="7825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BA58512-A12D-4698-AEBC-07E24B6AEA35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7443394" y="4016676"/>
            <a:ext cx="297451" cy="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A04D1CAB-1A5F-4F32-A757-553EBCC8FC40}"/>
              </a:ext>
            </a:extLst>
          </p:cNvPr>
          <p:cNvSpPr/>
          <p:nvPr/>
        </p:nvSpPr>
        <p:spPr>
          <a:xfrm>
            <a:off x="9037846" y="1381318"/>
            <a:ext cx="1984409" cy="486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Create UI</a:t>
            </a:r>
            <a:endParaRPr lang="en-SG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075226-2543-4ADC-A89C-DC0D66315A54}"/>
              </a:ext>
            </a:extLst>
          </p:cNvPr>
          <p:cNvSpPr/>
          <p:nvPr/>
        </p:nvSpPr>
        <p:spPr>
          <a:xfrm>
            <a:off x="9037846" y="2298680"/>
            <a:ext cx="1984409" cy="486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Parse Query</a:t>
            </a:r>
            <a:endParaRPr lang="en-SG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28473AC-D420-4B97-BA44-F3543E359547}"/>
              </a:ext>
            </a:extLst>
          </p:cNvPr>
          <p:cNvCxnSpPr>
            <a:cxnSpLocks/>
            <a:endCxn id="29" idx="2"/>
          </p:cNvCxnSpPr>
          <p:nvPr/>
        </p:nvCxnSpPr>
        <p:spPr>
          <a:xfrm flipV="1">
            <a:off x="10030051" y="1867393"/>
            <a:ext cx="0" cy="2149283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E2CB7B3-00AB-44E7-9988-BABD0B1EBE85}"/>
              </a:ext>
            </a:extLst>
          </p:cNvPr>
          <p:cNvSpPr txBox="1"/>
          <p:nvPr/>
        </p:nvSpPr>
        <p:spPr>
          <a:xfrm>
            <a:off x="1121335" y="1467283"/>
            <a:ext cx="10863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Scraping</a:t>
            </a:r>
            <a:endParaRPr lang="en-SG" sz="2000" b="1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20612C5-638F-4414-8C66-601E53AA31F3}"/>
              </a:ext>
            </a:extLst>
          </p:cNvPr>
          <p:cNvCxnSpPr>
            <a:cxnSpLocks/>
          </p:cNvCxnSpPr>
          <p:nvPr/>
        </p:nvCxnSpPr>
        <p:spPr>
          <a:xfrm>
            <a:off x="9483018" y="4016676"/>
            <a:ext cx="1539237" cy="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1128F50-B516-4058-BC74-41C2C69E560C}"/>
              </a:ext>
            </a:extLst>
          </p:cNvPr>
          <p:cNvSpPr txBox="1"/>
          <p:nvPr/>
        </p:nvSpPr>
        <p:spPr>
          <a:xfrm>
            <a:off x="11111835" y="3862787"/>
            <a:ext cx="8130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OUTPUT</a:t>
            </a:r>
            <a:endParaRPr lang="en-SG" sz="1400" b="1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F6B6E39-4A9F-4A5B-9779-68A4C9247C4A}"/>
              </a:ext>
            </a:extLst>
          </p:cNvPr>
          <p:cNvCxnSpPr/>
          <p:nvPr/>
        </p:nvCxnSpPr>
        <p:spPr>
          <a:xfrm>
            <a:off x="2875280" y="1608171"/>
            <a:ext cx="0" cy="481701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8F1DA25-30C9-4717-8717-3763FA3EEE9C}"/>
              </a:ext>
            </a:extLst>
          </p:cNvPr>
          <p:cNvCxnSpPr/>
          <p:nvPr/>
        </p:nvCxnSpPr>
        <p:spPr>
          <a:xfrm>
            <a:off x="5138283" y="1608171"/>
            <a:ext cx="0" cy="481701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529B54E-AA45-4AB8-B0CC-2EBA9CAC74F6}"/>
              </a:ext>
            </a:extLst>
          </p:cNvPr>
          <p:cNvCxnSpPr>
            <a:cxnSpLocks/>
          </p:cNvCxnSpPr>
          <p:nvPr/>
        </p:nvCxnSpPr>
        <p:spPr>
          <a:xfrm>
            <a:off x="9809002" y="2946097"/>
            <a:ext cx="0" cy="343962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775BB7C-C615-42FB-AA77-9EF033ED9B3F}"/>
              </a:ext>
            </a:extLst>
          </p:cNvPr>
          <p:cNvCxnSpPr>
            <a:cxnSpLocks/>
          </p:cNvCxnSpPr>
          <p:nvPr/>
        </p:nvCxnSpPr>
        <p:spPr>
          <a:xfrm flipH="1" flipV="1">
            <a:off x="5241347" y="3096374"/>
            <a:ext cx="4576446" cy="2274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2F35122-AFD7-4106-B775-875468B4758B}"/>
              </a:ext>
            </a:extLst>
          </p:cNvPr>
          <p:cNvSpPr txBox="1"/>
          <p:nvPr/>
        </p:nvSpPr>
        <p:spPr>
          <a:xfrm>
            <a:off x="3452433" y="1467283"/>
            <a:ext cx="10182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NLP / IE</a:t>
            </a:r>
            <a:endParaRPr lang="en-SG" sz="2000" b="1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8215430-58A1-44F6-BA77-DFB1B6A7C0E6}"/>
              </a:ext>
            </a:extLst>
          </p:cNvPr>
          <p:cNvSpPr txBox="1"/>
          <p:nvPr/>
        </p:nvSpPr>
        <p:spPr>
          <a:xfrm>
            <a:off x="5909166" y="4982470"/>
            <a:ext cx="3236527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000" b="1"/>
              <a:t>Data Formatting and Storage</a:t>
            </a:r>
            <a:endParaRPr lang="en-SG" sz="2000" b="1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87E8774-E1DA-4924-BB22-4CC67E920B21}"/>
              </a:ext>
            </a:extLst>
          </p:cNvPr>
          <p:cNvSpPr txBox="1"/>
          <p:nvPr/>
        </p:nvSpPr>
        <p:spPr>
          <a:xfrm>
            <a:off x="9348966" y="828610"/>
            <a:ext cx="13621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Integration</a:t>
            </a:r>
            <a:endParaRPr lang="en-SG" sz="2000" b="1"/>
          </a:p>
        </p:txBody>
      </p:sp>
    </p:spTree>
    <p:extLst>
      <p:ext uri="{BB962C8B-B14F-4D97-AF65-F5344CB8AC3E}">
        <p14:creationId xmlns:p14="http://schemas.microsoft.com/office/powerpoint/2010/main" val="313565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32BF5-584F-7B4B-924D-EEE714BBDF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6673" y="1771649"/>
            <a:ext cx="9144000" cy="2471739"/>
          </a:xfrm>
          <a:solidFill>
            <a:srgbClr val="FB9380"/>
          </a:solidFill>
        </p:spPr>
        <p:txBody>
          <a:bodyPr anchor="ctr"/>
          <a:lstStyle/>
          <a:p>
            <a:r>
              <a:rPr lang="en-US" b="1" dirty="0"/>
              <a:t>Thank you</a:t>
            </a:r>
            <a:r>
              <a:rPr lang="en-US" dirty="0"/>
              <a:t>!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E4F6F0-CFBF-634D-926A-6D332952F978}"/>
              </a:ext>
            </a:extLst>
          </p:cNvPr>
          <p:cNvSpPr/>
          <p:nvPr/>
        </p:nvSpPr>
        <p:spPr>
          <a:xfrm>
            <a:off x="4943475" y="4243388"/>
            <a:ext cx="2800350" cy="985837"/>
          </a:xfrm>
          <a:prstGeom prst="rect">
            <a:avLst/>
          </a:prstGeom>
          <a:solidFill>
            <a:srgbClr val="FB9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321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DED4184-4E9B-4BE8-AA06-6AF99CF9B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5017" y="3819717"/>
            <a:ext cx="2381250" cy="16859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09D839-1FFB-4C9A-A5CC-7B955B56A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232" y="3961069"/>
            <a:ext cx="1683790" cy="16531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EEED3C-6857-49B7-99C5-340FA4530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Background</a:t>
            </a:r>
            <a:endParaRPr lang="en-SG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17011-F6A7-4961-B555-6C57F2418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922558" cy="4351338"/>
          </a:xfrm>
        </p:spPr>
        <p:txBody>
          <a:bodyPr>
            <a:normAutofit/>
          </a:bodyPr>
          <a:lstStyle/>
          <a:p>
            <a:pPr algn="just"/>
            <a:r>
              <a:rPr lang="en-US">
                <a:sym typeface="Wingdings" panose="05000000000000000000" pitchFamily="2" charset="2"/>
              </a:rPr>
              <a:t>Singapore has a vibrant F&amp;B scene. </a:t>
            </a:r>
          </a:p>
          <a:p>
            <a:pPr algn="just"/>
            <a:r>
              <a:rPr lang="en-US" b="1">
                <a:sym typeface="Wingdings" panose="05000000000000000000" pitchFamily="2" charset="2"/>
              </a:rPr>
              <a:t>Digital platforms </a:t>
            </a:r>
            <a:r>
              <a:rPr lang="en-US">
                <a:sym typeface="Wingdings" panose="05000000000000000000" pitchFamily="2" charset="2"/>
              </a:rPr>
              <a:t>have been developed to promote awareness of good eateries, allowing for customer inputs to shape consumer behavior and business processes.</a:t>
            </a:r>
          </a:p>
        </p:txBody>
      </p:sp>
      <p:sp>
        <p:nvSpPr>
          <p:cNvPr id="4" name="AutoShape 2" descr="Image result for profile">
            <a:extLst>
              <a:ext uri="{FF2B5EF4-FFF2-40B4-BE49-F238E27FC236}">
                <a16:creationId xmlns:a16="http://schemas.microsoft.com/office/drawing/2014/main" id="{5968EFCD-A84C-4678-9666-6F9BD984AF8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36067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BCA02E-EA5F-4F69-8D00-4FE2618A0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0558" y="3686077"/>
            <a:ext cx="2204846" cy="1953206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49529D5-6E46-4F51-B82B-7DB5A28E7FA5}"/>
              </a:ext>
            </a:extLst>
          </p:cNvPr>
          <p:cNvSpPr/>
          <p:nvPr/>
        </p:nvSpPr>
        <p:spPr>
          <a:xfrm>
            <a:off x="4618163" y="5505236"/>
            <a:ext cx="2609636" cy="82412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/>
              <a:t>INTERACTION WITH CUSTOMERS</a:t>
            </a:r>
            <a:endParaRPr lang="en-SG" sz="2000" b="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D8D010F-06EE-4B4C-B2E2-6D982F08E35C}"/>
              </a:ext>
            </a:extLst>
          </p:cNvPr>
          <p:cNvSpPr/>
          <p:nvPr/>
        </p:nvSpPr>
        <p:spPr>
          <a:xfrm>
            <a:off x="1371309" y="5505236"/>
            <a:ext cx="2609636" cy="82412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/>
              <a:t>HOW F&amp;B PROFILES THEMSELVES</a:t>
            </a:r>
            <a:endParaRPr lang="en-SG" sz="2000" b="1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FA1C049-117A-413C-83DC-192CBFF5441E}"/>
              </a:ext>
            </a:extLst>
          </p:cNvPr>
          <p:cNvSpPr/>
          <p:nvPr/>
        </p:nvSpPr>
        <p:spPr>
          <a:xfrm>
            <a:off x="7774361" y="5505235"/>
            <a:ext cx="2609636" cy="82412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/>
              <a:t>NEW OPPORTUNITIES TO LEVERAGE DATA</a:t>
            </a:r>
            <a:endParaRPr lang="en-SG" sz="2000" b="1"/>
          </a:p>
        </p:txBody>
      </p:sp>
    </p:spTree>
    <p:extLst>
      <p:ext uri="{BB962C8B-B14F-4D97-AF65-F5344CB8AC3E}">
        <p14:creationId xmlns:p14="http://schemas.microsoft.com/office/powerpoint/2010/main" val="905163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EED3C-6857-49B7-99C5-340FA4530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Background</a:t>
            </a:r>
            <a:endParaRPr lang="en-SG" b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567EAE-F933-43EE-BD82-2B52B4853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1403" y="441298"/>
            <a:ext cx="3404623" cy="105263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5F5492-8C44-40DD-B45D-31BF1B7AAD4D}"/>
              </a:ext>
            </a:extLst>
          </p:cNvPr>
          <p:cNvSpPr/>
          <p:nvPr/>
        </p:nvSpPr>
        <p:spPr>
          <a:xfrm>
            <a:off x="663538" y="3002383"/>
            <a:ext cx="1069026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>
                <a:sym typeface="Wingdings" panose="05000000000000000000" pitchFamily="2" charset="2"/>
              </a:rPr>
              <a:t>Reviews provided through user comments on restaurants provide a wealth of information, </a:t>
            </a:r>
            <a:r>
              <a:rPr lang="en-US" sz="2800" b="1">
                <a:sym typeface="Wingdings" panose="05000000000000000000" pitchFamily="2" charset="2"/>
              </a:rPr>
              <a:t>but most of it may be under exploited</a:t>
            </a:r>
            <a:r>
              <a:rPr lang="en-US" sz="280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C132F-D1CE-416C-9312-241D7FC64121}"/>
              </a:ext>
            </a:extLst>
          </p:cNvPr>
          <p:cNvSpPr/>
          <p:nvPr/>
        </p:nvSpPr>
        <p:spPr>
          <a:xfrm>
            <a:off x="6630575" y="5896673"/>
            <a:ext cx="437666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>
                <a:sym typeface="Wingdings" panose="05000000000000000000" pitchFamily="2" charset="2"/>
              </a:rPr>
              <a:t>No means for users to detect evolutions in food trends over time</a:t>
            </a:r>
          </a:p>
        </p:txBody>
      </p:sp>
      <p:pic>
        <p:nvPicPr>
          <p:cNvPr id="8" name="Picture 2" descr="Image result for smiley face">
            <a:extLst>
              <a:ext uri="{FF2B5EF4-FFF2-40B4-BE49-F238E27FC236}">
                <a16:creationId xmlns:a16="http://schemas.microsoft.com/office/drawing/2014/main" id="{6DA42D9B-3D26-4B15-A46C-E7C52B261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591" y="4586497"/>
            <a:ext cx="785178" cy="785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E48F91F-AA4B-4726-AFBB-9474F5FD4F7B}"/>
              </a:ext>
            </a:extLst>
          </p:cNvPr>
          <p:cNvGrpSpPr/>
          <p:nvPr/>
        </p:nvGrpSpPr>
        <p:grpSpPr>
          <a:xfrm>
            <a:off x="2671078" y="4348614"/>
            <a:ext cx="1325562" cy="1325562"/>
            <a:chOff x="1975327" y="2783337"/>
            <a:chExt cx="1325562" cy="1325562"/>
          </a:xfrm>
        </p:grpSpPr>
        <p:pic>
          <p:nvPicPr>
            <p:cNvPr id="13" name="Picture 4" descr="Image result for fork and spoon logo">
              <a:extLst>
                <a:ext uri="{FF2B5EF4-FFF2-40B4-BE49-F238E27FC236}">
                  <a16:creationId xmlns:a16="http://schemas.microsoft.com/office/drawing/2014/main" id="{0FCE572D-EF2B-45C0-89A1-2413BB0C1E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327" y="2783337"/>
              <a:ext cx="1325562" cy="13255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74ADA17-8FE3-48D7-88F7-4038C26EEB6B}"/>
                </a:ext>
              </a:extLst>
            </p:cNvPr>
            <p:cNvSpPr/>
            <p:nvPr/>
          </p:nvSpPr>
          <p:spPr>
            <a:xfrm>
              <a:off x="2106296" y="2914306"/>
              <a:ext cx="1063624" cy="1063624"/>
            </a:xfrm>
            <a:prstGeom prst="ellipse">
              <a:avLst/>
            </a:prstGeom>
            <a:noFill/>
            <a:ln w="825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rgbClr val="002060"/>
                </a:solidFill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039B0067-DCBA-4D5A-B03D-54632D5D5D4B}"/>
              </a:ext>
            </a:extLst>
          </p:cNvPr>
          <p:cNvSpPr/>
          <p:nvPr/>
        </p:nvSpPr>
        <p:spPr>
          <a:xfrm>
            <a:off x="980741" y="5891859"/>
            <a:ext cx="401521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>
                <a:cs typeface="Angsana New" panose="02020603050405020304" pitchFamily="18" charset="-34"/>
                <a:sym typeface="Wingdings" panose="05000000000000000000" pitchFamily="2" charset="2"/>
              </a:rPr>
              <a:t>Limited means to querying beyond restaurant names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0C648A2-A606-4D53-8EDB-F92CF27FC82C}"/>
              </a:ext>
            </a:extLst>
          </p:cNvPr>
          <p:cNvSpPr/>
          <p:nvPr/>
        </p:nvSpPr>
        <p:spPr>
          <a:xfrm>
            <a:off x="1901885" y="4733139"/>
            <a:ext cx="760288" cy="556511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9C307139-94D6-489C-ADAA-B29018CC5C0A}"/>
              </a:ext>
            </a:extLst>
          </p:cNvPr>
          <p:cNvSpPr/>
          <p:nvPr/>
        </p:nvSpPr>
        <p:spPr>
          <a:xfrm>
            <a:off x="4005546" y="4712042"/>
            <a:ext cx="760288" cy="556511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9D6A3A08-8792-4B39-B6EB-3B75D0763CDF}"/>
              </a:ext>
            </a:extLst>
          </p:cNvPr>
          <p:cNvSpPr/>
          <p:nvPr/>
        </p:nvSpPr>
        <p:spPr>
          <a:xfrm>
            <a:off x="3962068" y="4452226"/>
            <a:ext cx="575353" cy="1118335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339C51-B8D9-406D-8A71-8BEFADDAD571}"/>
              </a:ext>
            </a:extLst>
          </p:cNvPr>
          <p:cNvGrpSpPr/>
          <p:nvPr/>
        </p:nvGrpSpPr>
        <p:grpSpPr>
          <a:xfrm>
            <a:off x="6802079" y="4611406"/>
            <a:ext cx="810390" cy="810390"/>
            <a:chOff x="7084696" y="2191619"/>
            <a:chExt cx="1063624" cy="106362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3FAA3CC-8A52-4685-BE0B-28CF594BA2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7524"/>
            <a:stretch/>
          </p:blipFill>
          <p:spPr>
            <a:xfrm rot="1257842">
              <a:off x="7233603" y="2416861"/>
              <a:ext cx="772477" cy="660132"/>
            </a:xfrm>
            <a:prstGeom prst="rect">
              <a:avLst/>
            </a:prstGeom>
          </p:spPr>
        </p:pic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72ABB18-C947-4D45-8EF1-D633D05AEAD1}"/>
                </a:ext>
              </a:extLst>
            </p:cNvPr>
            <p:cNvSpPr/>
            <p:nvPr/>
          </p:nvSpPr>
          <p:spPr>
            <a:xfrm>
              <a:off x="7084696" y="2191619"/>
              <a:ext cx="1063624" cy="1063624"/>
            </a:xfrm>
            <a:prstGeom prst="ellipse">
              <a:avLst/>
            </a:prstGeom>
            <a:noFill/>
            <a:ln w="825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66EEEB0-8EBE-4473-BB99-1743615543D6}"/>
              </a:ext>
            </a:extLst>
          </p:cNvPr>
          <p:cNvGrpSpPr/>
          <p:nvPr/>
        </p:nvGrpSpPr>
        <p:grpSpPr>
          <a:xfrm>
            <a:off x="8702914" y="4478352"/>
            <a:ext cx="946265" cy="773542"/>
            <a:chOff x="8148320" y="2215115"/>
            <a:chExt cx="1301119" cy="106362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77921E89-3C65-473A-B65A-15B15861E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48320" y="2416861"/>
              <a:ext cx="1301119" cy="559752"/>
            </a:xfrm>
            <a:prstGeom prst="rect">
              <a:avLst/>
            </a:prstGeom>
          </p:spPr>
        </p:pic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C6C5FA0-508B-49FF-9DC3-8080DAF05400}"/>
                </a:ext>
              </a:extLst>
            </p:cNvPr>
            <p:cNvSpPr/>
            <p:nvPr/>
          </p:nvSpPr>
          <p:spPr>
            <a:xfrm>
              <a:off x="8154987" y="2215115"/>
              <a:ext cx="1063624" cy="1063624"/>
            </a:xfrm>
            <a:prstGeom prst="ellipse">
              <a:avLst/>
            </a:prstGeom>
            <a:noFill/>
            <a:ln w="825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2AA23E1-3F6A-476A-9355-1C36705A4D09}"/>
              </a:ext>
            </a:extLst>
          </p:cNvPr>
          <p:cNvCxnSpPr>
            <a:stCxn id="21" idx="6"/>
            <a:endCxn id="27" idx="2"/>
          </p:cNvCxnSpPr>
          <p:nvPr/>
        </p:nvCxnSpPr>
        <p:spPr>
          <a:xfrm flipV="1">
            <a:off x="7612469" y="4865123"/>
            <a:ext cx="1095294" cy="15147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6D0DEB3-7E9F-4EE2-AA9A-3B1411AAE3C2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9481305" y="4865123"/>
            <a:ext cx="1095294" cy="1670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E1581D17-0AF3-4981-B1C6-DB93287F46CF}"/>
              </a:ext>
            </a:extLst>
          </p:cNvPr>
          <p:cNvSpPr txBox="1"/>
          <p:nvPr/>
        </p:nvSpPr>
        <p:spPr>
          <a:xfrm>
            <a:off x="10609369" y="4694379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FF0000"/>
                </a:solidFill>
              </a:rPr>
              <a:t>?</a:t>
            </a:r>
            <a:endParaRPr lang="en-SG" sz="3600" b="1">
              <a:solidFill>
                <a:srgbClr val="FF0000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7085BB7-74F9-4C39-B4DF-ABC80E435A19}"/>
              </a:ext>
            </a:extLst>
          </p:cNvPr>
          <p:cNvSpPr/>
          <p:nvPr/>
        </p:nvSpPr>
        <p:spPr>
          <a:xfrm>
            <a:off x="663537" y="1704265"/>
            <a:ext cx="1069026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1" err="1">
                <a:sym typeface="Wingdings" panose="05000000000000000000" pitchFamily="2" charset="2"/>
              </a:rPr>
              <a:t>Burpple</a:t>
            </a:r>
            <a:r>
              <a:rPr lang="en-US" sz="2800">
                <a:sym typeface="Wingdings" panose="05000000000000000000" pitchFamily="2" charset="2"/>
              </a:rPr>
              <a:t> is a food discovery platform that offers recommendations, deals and reservation functions.</a:t>
            </a:r>
          </a:p>
        </p:txBody>
      </p:sp>
    </p:spTree>
    <p:extLst>
      <p:ext uri="{BB962C8B-B14F-4D97-AF65-F5344CB8AC3E}">
        <p14:creationId xmlns:p14="http://schemas.microsoft.com/office/powerpoint/2010/main" val="1282185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B696A-591C-4386-9D72-309C108CA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Project Objective</a:t>
            </a:r>
            <a:endParaRPr lang="en-SG" b="1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603CA16-4F29-4D90-AA29-22B327E5BC19}"/>
              </a:ext>
            </a:extLst>
          </p:cNvPr>
          <p:cNvSpPr/>
          <p:nvPr/>
        </p:nvSpPr>
        <p:spPr>
          <a:xfrm>
            <a:off x="838201" y="1753264"/>
            <a:ext cx="105155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/>
              <a:t>Fully exploit </a:t>
            </a:r>
            <a:r>
              <a:rPr lang="en-US" sz="2800" b="1" err="1"/>
              <a:t>Burpple’s</a:t>
            </a:r>
            <a:r>
              <a:rPr lang="en-US" sz="2800" b="1"/>
              <a:t> data </a:t>
            </a:r>
            <a:r>
              <a:rPr lang="en-US" sz="2800"/>
              <a:t>to enhance their current offerings.</a:t>
            </a:r>
          </a:p>
          <a:p>
            <a:endParaRPr lang="en-US" sz="2800"/>
          </a:p>
          <a:p>
            <a:r>
              <a:rPr lang="en-US" sz="2800" b="1"/>
              <a:t>Approach</a:t>
            </a:r>
            <a:r>
              <a:rPr lang="en-US" sz="2800"/>
              <a:t>: Web-scraping of </a:t>
            </a:r>
            <a:r>
              <a:rPr lang="en-US" sz="2800" err="1"/>
              <a:t>Burpple’s</a:t>
            </a:r>
            <a:r>
              <a:rPr lang="en-US" sz="2800"/>
              <a:t> pages </a:t>
            </a:r>
            <a:r>
              <a:rPr lang="en-US" sz="2800">
                <a:sym typeface="Wingdings" panose="05000000000000000000" pitchFamily="2" charset="2"/>
              </a:rPr>
              <a:t> Construct Knowledge Graph</a:t>
            </a:r>
            <a:endParaRPr lang="en-US" sz="2800"/>
          </a:p>
        </p:txBody>
      </p:sp>
      <p:pic>
        <p:nvPicPr>
          <p:cNvPr id="5122" name="Picture 2" descr="Image result for scrape data">
            <a:extLst>
              <a:ext uri="{FF2B5EF4-FFF2-40B4-BE49-F238E27FC236}">
                <a16:creationId xmlns:a16="http://schemas.microsoft.com/office/drawing/2014/main" id="{09432722-382D-4117-82CA-9B3DC12D5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01702"/>
            <a:ext cx="7661709" cy="2608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0C3838-907D-4C19-BB4C-6F303A0CF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780" y="4523874"/>
            <a:ext cx="2713019" cy="162391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7E0D99BE-9977-46CE-ACE9-27C5A6D6976A}"/>
              </a:ext>
            </a:extLst>
          </p:cNvPr>
          <p:cNvSpPr/>
          <p:nvPr/>
        </p:nvSpPr>
        <p:spPr>
          <a:xfrm>
            <a:off x="7796463" y="5104982"/>
            <a:ext cx="770021" cy="5600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0CEF91EA-68CC-43D8-A116-F3DC84C3274D}"/>
              </a:ext>
            </a:extLst>
          </p:cNvPr>
          <p:cNvSpPr/>
          <p:nvPr/>
        </p:nvSpPr>
        <p:spPr>
          <a:xfrm>
            <a:off x="5080535" y="5104982"/>
            <a:ext cx="770021" cy="5600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01D57680-A610-4218-BF2E-04AC502FDC88}"/>
              </a:ext>
            </a:extLst>
          </p:cNvPr>
          <p:cNvSpPr/>
          <p:nvPr/>
        </p:nvSpPr>
        <p:spPr>
          <a:xfrm>
            <a:off x="2614864" y="5104982"/>
            <a:ext cx="770021" cy="5600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00611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59ABBD-F5F5-4B9F-8A0A-E58BCF272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559" y="3917275"/>
            <a:ext cx="2453229" cy="19537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9B696A-591C-4386-9D72-309C108CA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Deliverables</a:t>
            </a:r>
            <a:endParaRPr lang="en-SG" b="1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1088F47-1879-497D-BC15-6BD33090E5DC}"/>
              </a:ext>
            </a:extLst>
          </p:cNvPr>
          <p:cNvSpPr/>
          <p:nvPr/>
        </p:nvSpPr>
        <p:spPr>
          <a:xfrm>
            <a:off x="572248" y="2622947"/>
            <a:ext cx="641279" cy="64127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/>
              <a:t>1</a:t>
            </a:r>
            <a:endParaRPr lang="en-SG" sz="2800" b="1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603CA16-4F29-4D90-AA29-22B327E5BC19}"/>
              </a:ext>
            </a:extLst>
          </p:cNvPr>
          <p:cNvSpPr/>
          <p:nvPr/>
        </p:nvSpPr>
        <p:spPr>
          <a:xfrm>
            <a:off x="838201" y="1753264"/>
            <a:ext cx="105155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/>
              <a:t>Project has 4 sub-deliverables</a:t>
            </a:r>
            <a:endParaRPr lang="en-US" sz="280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0DE7699-39C2-4332-8823-99FC40CB24A8}"/>
              </a:ext>
            </a:extLst>
          </p:cNvPr>
          <p:cNvSpPr/>
          <p:nvPr/>
        </p:nvSpPr>
        <p:spPr>
          <a:xfrm>
            <a:off x="6096000" y="2622947"/>
            <a:ext cx="641279" cy="64127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/>
              <a:t>2</a:t>
            </a:r>
            <a:endParaRPr lang="en-SG" sz="2800" b="1"/>
          </a:p>
        </p:txBody>
      </p:sp>
      <p:pic>
        <p:nvPicPr>
          <p:cNvPr id="45" name="Picture 2" descr="Image result for smiley face">
            <a:extLst>
              <a:ext uri="{FF2B5EF4-FFF2-40B4-BE49-F238E27FC236}">
                <a16:creationId xmlns:a16="http://schemas.microsoft.com/office/drawing/2014/main" id="{6C4A58E2-4D07-4D29-AA7A-EB9B59850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863" y="4615585"/>
            <a:ext cx="785178" cy="785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A8E56FC5-3544-4BD7-AAF7-948549ECC289}"/>
              </a:ext>
            </a:extLst>
          </p:cNvPr>
          <p:cNvGrpSpPr/>
          <p:nvPr/>
        </p:nvGrpSpPr>
        <p:grpSpPr>
          <a:xfrm>
            <a:off x="10320848" y="4635288"/>
            <a:ext cx="810390" cy="810390"/>
            <a:chOff x="7084696" y="2191619"/>
            <a:chExt cx="1063624" cy="1063624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835771AB-6D80-47CB-99D4-ACC5752CFF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7524"/>
            <a:stretch/>
          </p:blipFill>
          <p:spPr>
            <a:xfrm rot="1257842">
              <a:off x="7233603" y="2416861"/>
              <a:ext cx="772477" cy="660132"/>
            </a:xfrm>
            <a:prstGeom prst="rect">
              <a:avLst/>
            </a:prstGeom>
          </p:spPr>
        </p:pic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EEE56F5-077A-4964-AEC6-B67CE8E28C37}"/>
                </a:ext>
              </a:extLst>
            </p:cNvPr>
            <p:cNvSpPr/>
            <p:nvPr/>
          </p:nvSpPr>
          <p:spPr>
            <a:xfrm>
              <a:off x="7084696" y="2191619"/>
              <a:ext cx="1063624" cy="1063624"/>
            </a:xfrm>
            <a:prstGeom prst="ellipse">
              <a:avLst/>
            </a:prstGeom>
            <a:noFill/>
            <a:ln w="825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E372614-9A1F-4760-A5DC-CEAE6E21AD89}"/>
              </a:ext>
            </a:extLst>
          </p:cNvPr>
          <p:cNvGrpSpPr/>
          <p:nvPr/>
        </p:nvGrpSpPr>
        <p:grpSpPr>
          <a:xfrm>
            <a:off x="8132777" y="4356604"/>
            <a:ext cx="1325562" cy="1325562"/>
            <a:chOff x="1975327" y="2783337"/>
            <a:chExt cx="1325562" cy="1325562"/>
          </a:xfrm>
        </p:grpSpPr>
        <p:pic>
          <p:nvPicPr>
            <p:cNvPr id="50" name="Picture 4" descr="Image result for fork and spoon logo">
              <a:extLst>
                <a:ext uri="{FF2B5EF4-FFF2-40B4-BE49-F238E27FC236}">
                  <a16:creationId xmlns:a16="http://schemas.microsoft.com/office/drawing/2014/main" id="{DF142FEA-2F02-4EEB-A2D2-0D13BBB24A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327" y="2783337"/>
              <a:ext cx="1325562" cy="13255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164A90A7-B9FE-4A51-96D1-0205D6CAEDE5}"/>
                </a:ext>
              </a:extLst>
            </p:cNvPr>
            <p:cNvSpPr/>
            <p:nvPr/>
          </p:nvSpPr>
          <p:spPr>
            <a:xfrm>
              <a:off x="2106296" y="2914306"/>
              <a:ext cx="1063624" cy="1063624"/>
            </a:xfrm>
            <a:prstGeom prst="ellipse">
              <a:avLst/>
            </a:prstGeom>
            <a:noFill/>
            <a:ln w="825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rgbClr val="002060"/>
                </a:solidFill>
              </a:endParaRPr>
            </a:p>
          </p:txBody>
        </p:sp>
      </p:grp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43E34E87-D212-4302-AC5E-EB6BF0D8C039}"/>
              </a:ext>
            </a:extLst>
          </p:cNvPr>
          <p:cNvSpPr/>
          <p:nvPr/>
        </p:nvSpPr>
        <p:spPr>
          <a:xfrm>
            <a:off x="7376157" y="4762227"/>
            <a:ext cx="760288" cy="556511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87406127-AD10-4148-AE9A-D75AE17C6D13}"/>
              </a:ext>
            </a:extLst>
          </p:cNvPr>
          <p:cNvSpPr/>
          <p:nvPr/>
        </p:nvSpPr>
        <p:spPr>
          <a:xfrm>
            <a:off x="9479818" y="4741130"/>
            <a:ext cx="760288" cy="556511"/>
          </a:xfrm>
          <a:prstGeom prst="right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E404A5E-4CE7-4EA5-B831-40D32ABB8D2F}"/>
              </a:ext>
            </a:extLst>
          </p:cNvPr>
          <p:cNvSpPr txBox="1"/>
          <p:nvPr/>
        </p:nvSpPr>
        <p:spPr>
          <a:xfrm>
            <a:off x="1060762" y="3077481"/>
            <a:ext cx="4546724" cy="10156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000" b="1"/>
              <a:t>Demonstrate basic ability to make recommendations based on new reviews provided by a user. </a:t>
            </a:r>
            <a:endParaRPr lang="en-SG" sz="2000" b="1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6422116-5D56-4693-AAB9-135A43006687}"/>
              </a:ext>
            </a:extLst>
          </p:cNvPr>
          <p:cNvSpPr txBox="1"/>
          <p:nvPr/>
        </p:nvSpPr>
        <p:spPr>
          <a:xfrm>
            <a:off x="6584514" y="3077481"/>
            <a:ext cx="4546724" cy="10156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000" b="1"/>
              <a:t>Allow users to query food types directly, and extracting the restaurants that serve their food of interest.</a:t>
            </a:r>
            <a:endParaRPr lang="en-SG" sz="20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F1B882-4249-4056-98CD-453C69C1C2F8}"/>
              </a:ext>
            </a:extLst>
          </p:cNvPr>
          <p:cNvSpPr txBox="1"/>
          <p:nvPr/>
        </p:nvSpPr>
        <p:spPr>
          <a:xfrm>
            <a:off x="1213527" y="2696073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/>
              <a:t>Basic</a:t>
            </a:r>
            <a:endParaRPr lang="en-SG" i="1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11D97F-703E-4466-848A-1BBEA64EBF2E}"/>
              </a:ext>
            </a:extLst>
          </p:cNvPr>
          <p:cNvSpPr txBox="1"/>
          <p:nvPr/>
        </p:nvSpPr>
        <p:spPr>
          <a:xfrm>
            <a:off x="6782764" y="2696073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/>
              <a:t>Basic</a:t>
            </a:r>
            <a:endParaRPr lang="en-SG" i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A3ADC1-9F21-4A05-A44A-4AFA1BA22BAF}"/>
              </a:ext>
            </a:extLst>
          </p:cNvPr>
          <p:cNvSpPr txBox="1"/>
          <p:nvPr/>
        </p:nvSpPr>
        <p:spPr>
          <a:xfrm>
            <a:off x="7393746" y="5850948"/>
            <a:ext cx="3238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“where can I find juicy broccoli”?</a:t>
            </a:r>
            <a:endParaRPr lang="en-SG" i="1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4DAD288-048F-AB43-B2D5-1CE769FD975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3616" r="3341"/>
          <a:stretch/>
        </p:blipFill>
        <p:spPr>
          <a:xfrm>
            <a:off x="6083115" y="371518"/>
            <a:ext cx="5859906" cy="185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459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97">
            <a:extLst>
              <a:ext uri="{FF2B5EF4-FFF2-40B4-BE49-F238E27FC236}">
                <a16:creationId xmlns:a16="http://schemas.microsoft.com/office/drawing/2014/main" id="{401A8A18-0189-49BD-9449-D342DBF947BC}"/>
              </a:ext>
            </a:extLst>
          </p:cNvPr>
          <p:cNvGrpSpPr/>
          <p:nvPr/>
        </p:nvGrpSpPr>
        <p:grpSpPr>
          <a:xfrm>
            <a:off x="7796379" y="4841104"/>
            <a:ext cx="1325562" cy="1325562"/>
            <a:chOff x="1975327" y="2783337"/>
            <a:chExt cx="1325562" cy="1325562"/>
          </a:xfrm>
        </p:grpSpPr>
        <p:pic>
          <p:nvPicPr>
            <p:cNvPr id="99" name="Picture 4" descr="Image result for fork and spoon logo">
              <a:extLst>
                <a:ext uri="{FF2B5EF4-FFF2-40B4-BE49-F238E27FC236}">
                  <a16:creationId xmlns:a16="http://schemas.microsoft.com/office/drawing/2014/main" id="{51AFFC37-C31E-4C37-81D5-76ADCFC73D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49722" y1="39444" x2="50556" y2="41111"/>
                          <a14:foregroundMark x1="62222" y1="48056" x2="62778" y2="51944"/>
                          <a14:backgroundMark x1="62222" y1="20833" x2="62222" y2="20833"/>
                          <a14:backgroundMark x1="60556" y1="19444" x2="60556" y2="19444"/>
                          <a14:backgroundMark x1="59722" y1="18611" x2="14167" y2="16944"/>
                          <a14:backgroundMark x1="25556" y1="44167" x2="30000" y2="80278"/>
                          <a14:backgroundMark x1="30000" y1="80278" x2="65556" y2="90000"/>
                          <a14:backgroundMark x1="65556" y1="90000" x2="77778" y2="52778"/>
                          <a14:backgroundMark x1="77778" y1="52778" x2="73611" y2="4111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5327" y="2783337"/>
              <a:ext cx="1325562" cy="13255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4F47BA9C-50CC-40AC-8C81-43AC7A86C6D9}"/>
                </a:ext>
              </a:extLst>
            </p:cNvPr>
            <p:cNvSpPr/>
            <p:nvPr/>
          </p:nvSpPr>
          <p:spPr>
            <a:xfrm>
              <a:off x="2106296" y="2914306"/>
              <a:ext cx="1063624" cy="1063624"/>
            </a:xfrm>
            <a:prstGeom prst="ellipse">
              <a:avLst/>
            </a:prstGeom>
            <a:noFill/>
            <a:ln w="825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rgbClr val="002060"/>
                </a:solidFill>
              </a:endParaRPr>
            </a:p>
          </p:txBody>
        </p:sp>
      </p:grpSp>
      <p:sp>
        <p:nvSpPr>
          <p:cNvPr id="77" name="Oval 76">
            <a:extLst>
              <a:ext uri="{FF2B5EF4-FFF2-40B4-BE49-F238E27FC236}">
                <a16:creationId xmlns:a16="http://schemas.microsoft.com/office/drawing/2014/main" id="{07FB524F-F375-4D1A-B6E0-6BA791551CD3}"/>
              </a:ext>
            </a:extLst>
          </p:cNvPr>
          <p:cNvSpPr/>
          <p:nvPr/>
        </p:nvSpPr>
        <p:spPr>
          <a:xfrm>
            <a:off x="632717" y="2603035"/>
            <a:ext cx="641279" cy="64127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/>
              <a:t>3</a:t>
            </a:r>
            <a:endParaRPr lang="en-SG" sz="2800" b="1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19A3944-8C24-4DD4-A3B6-3FAD58E535D5}"/>
              </a:ext>
            </a:extLst>
          </p:cNvPr>
          <p:cNvSpPr txBox="1"/>
          <p:nvPr/>
        </p:nvSpPr>
        <p:spPr>
          <a:xfrm>
            <a:off x="893188" y="3105065"/>
            <a:ext cx="4659805" cy="101566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 anchor="t">
            <a:spAutoFit/>
          </a:bodyPr>
          <a:lstStyle/>
          <a:p>
            <a:pPr algn="just"/>
            <a:r>
              <a:rPr lang="en-US" sz="2000" b="1"/>
              <a:t>Provide ability to visualize developments in food trends over time e.g. Mala, bubble tea.</a:t>
            </a:r>
            <a:endParaRPr lang="en-SG" sz="2000" b="1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37F787A-C43F-40D0-BBE5-A0A443FED29C}"/>
              </a:ext>
            </a:extLst>
          </p:cNvPr>
          <p:cNvGrpSpPr/>
          <p:nvPr/>
        </p:nvGrpSpPr>
        <p:grpSpPr>
          <a:xfrm>
            <a:off x="514830" y="4360120"/>
            <a:ext cx="4330781" cy="2059749"/>
            <a:chOff x="7267844" y="2572940"/>
            <a:chExt cx="4330781" cy="205974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24A74B87-6FD3-4704-9CFE-87FBA56425CE}"/>
                </a:ext>
              </a:extLst>
            </p:cNvPr>
            <p:cNvGrpSpPr/>
            <p:nvPr/>
          </p:nvGrpSpPr>
          <p:grpSpPr>
            <a:xfrm>
              <a:off x="7267844" y="3320475"/>
              <a:ext cx="810390" cy="810390"/>
              <a:chOff x="7084696" y="2191619"/>
              <a:chExt cx="1063624" cy="1063624"/>
            </a:xfrm>
          </p:grpSpPr>
          <p:pic>
            <p:nvPicPr>
              <p:cNvPr id="60" name="Picture 59">
                <a:extLst>
                  <a:ext uri="{FF2B5EF4-FFF2-40B4-BE49-F238E27FC236}">
                    <a16:creationId xmlns:a16="http://schemas.microsoft.com/office/drawing/2014/main" id="{FF3AAB73-7F63-4E93-BA42-5D986764F9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b="7524"/>
              <a:stretch/>
            </p:blipFill>
            <p:spPr>
              <a:xfrm rot="1257842">
                <a:off x="7233603" y="2416861"/>
                <a:ext cx="772477" cy="660132"/>
              </a:xfrm>
              <a:prstGeom prst="rect">
                <a:avLst/>
              </a:prstGeom>
            </p:spPr>
          </p:pic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4A4F589E-EC25-4BA2-9C7F-D36815C1BA7E}"/>
                  </a:ext>
                </a:extLst>
              </p:cNvPr>
              <p:cNvSpPr/>
              <p:nvPr/>
            </p:nvSpPr>
            <p:spPr>
              <a:xfrm>
                <a:off x="7084696" y="2191619"/>
                <a:ext cx="1063624" cy="1063624"/>
              </a:xfrm>
              <a:prstGeom prst="ellipse">
                <a:avLst/>
              </a:prstGeom>
              <a:noFill/>
              <a:ln w="825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5E86A7B8-E070-4964-A92D-FED53D433B12}"/>
                </a:ext>
              </a:extLst>
            </p:cNvPr>
            <p:cNvGrpSpPr/>
            <p:nvPr/>
          </p:nvGrpSpPr>
          <p:grpSpPr>
            <a:xfrm>
              <a:off x="10745236" y="3849549"/>
              <a:ext cx="853389" cy="783140"/>
              <a:chOff x="5810886" y="2215115"/>
              <a:chExt cx="1159034" cy="1063624"/>
            </a:xfrm>
          </p:grpSpPr>
          <p:pic>
            <p:nvPicPr>
              <p:cNvPr id="63" name="Picture 62">
                <a:extLst>
                  <a:ext uri="{FF2B5EF4-FFF2-40B4-BE49-F238E27FC236}">
                    <a16:creationId xmlns:a16="http://schemas.microsoft.com/office/drawing/2014/main" id="{A12A8955-1571-4A53-BCFF-4C4D8827C6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10886" y="2316480"/>
                <a:ext cx="1044258" cy="783194"/>
              </a:xfrm>
              <a:prstGeom prst="rect">
                <a:avLst/>
              </a:prstGeom>
            </p:spPr>
          </p:pic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1FB574A4-C8C8-4B25-AA5B-8D7D0A04FE37}"/>
                  </a:ext>
                </a:extLst>
              </p:cNvPr>
              <p:cNvSpPr/>
              <p:nvPr/>
            </p:nvSpPr>
            <p:spPr>
              <a:xfrm>
                <a:off x="5906296" y="2215115"/>
                <a:ext cx="1063624" cy="1063624"/>
              </a:xfrm>
              <a:prstGeom prst="ellipse">
                <a:avLst/>
              </a:prstGeom>
              <a:noFill/>
              <a:ln w="825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12845AD-DAB7-4436-949C-78721D786B91}"/>
                </a:ext>
              </a:extLst>
            </p:cNvPr>
            <p:cNvGrpSpPr/>
            <p:nvPr/>
          </p:nvGrpSpPr>
          <p:grpSpPr>
            <a:xfrm>
              <a:off x="8788903" y="3168837"/>
              <a:ext cx="946265" cy="773542"/>
              <a:chOff x="8148320" y="2215115"/>
              <a:chExt cx="1301119" cy="1063624"/>
            </a:xfrm>
          </p:grpSpPr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A14068D7-47EA-44CB-8D8A-3371DE85E7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48320" y="2416861"/>
                <a:ext cx="1301119" cy="559752"/>
              </a:xfrm>
              <a:prstGeom prst="rect">
                <a:avLst/>
              </a:prstGeom>
            </p:spPr>
          </p:pic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FF23F8B5-A5DC-4C5C-BE81-A9224211070F}"/>
                  </a:ext>
                </a:extLst>
              </p:cNvPr>
              <p:cNvSpPr/>
              <p:nvPr/>
            </p:nvSpPr>
            <p:spPr>
              <a:xfrm>
                <a:off x="8154987" y="2215115"/>
                <a:ext cx="1063624" cy="1063624"/>
              </a:xfrm>
              <a:prstGeom prst="ellipse">
                <a:avLst/>
              </a:prstGeom>
              <a:noFill/>
              <a:ln w="825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42867003-7568-4A21-B417-37BB674810DB}"/>
                </a:ext>
              </a:extLst>
            </p:cNvPr>
            <p:cNvGrpSpPr/>
            <p:nvPr/>
          </p:nvGrpSpPr>
          <p:grpSpPr>
            <a:xfrm>
              <a:off x="10485856" y="2572940"/>
              <a:ext cx="773542" cy="773542"/>
              <a:chOff x="10465232" y="4334586"/>
              <a:chExt cx="773542" cy="773542"/>
            </a:xfrm>
          </p:grpSpPr>
          <p:pic>
            <p:nvPicPr>
              <p:cNvPr id="69" name="Picture 68">
                <a:extLst>
                  <a:ext uri="{FF2B5EF4-FFF2-40B4-BE49-F238E27FC236}">
                    <a16:creationId xmlns:a16="http://schemas.microsoft.com/office/drawing/2014/main" id="{8D7A367F-E4E7-4869-B030-6166808CE1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580926" y="4440142"/>
                <a:ext cx="491674" cy="524382"/>
              </a:xfrm>
              <a:prstGeom prst="rect">
                <a:avLst/>
              </a:prstGeom>
            </p:spPr>
          </p:pic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3D6D2C9F-6A7F-4AE7-88C1-A95F7D1B7246}"/>
                  </a:ext>
                </a:extLst>
              </p:cNvPr>
              <p:cNvSpPr/>
              <p:nvPr/>
            </p:nvSpPr>
            <p:spPr>
              <a:xfrm>
                <a:off x="10465232" y="4334586"/>
                <a:ext cx="773542" cy="773542"/>
              </a:xfrm>
              <a:prstGeom prst="ellipse">
                <a:avLst/>
              </a:prstGeom>
              <a:noFill/>
              <a:ln w="825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BB7278A4-AD7B-4F0B-B9E7-331820AAC2EA}"/>
                </a:ext>
              </a:extLst>
            </p:cNvPr>
            <p:cNvCxnSpPr>
              <a:stCxn id="61" idx="6"/>
              <a:endCxn id="67" idx="2"/>
            </p:cNvCxnSpPr>
            <p:nvPr/>
          </p:nvCxnSpPr>
          <p:spPr>
            <a:xfrm flipV="1">
              <a:off x="8078234" y="3555608"/>
              <a:ext cx="715518" cy="170062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CF2AFBD5-FE79-418F-88CC-B3B179DB39D0}"/>
                </a:ext>
              </a:extLst>
            </p:cNvPr>
            <p:cNvCxnSpPr>
              <a:cxnSpLocks/>
              <a:stCxn id="67" idx="6"/>
            </p:cNvCxnSpPr>
            <p:nvPr/>
          </p:nvCxnSpPr>
          <p:spPr>
            <a:xfrm flipV="1">
              <a:off x="9567294" y="3086330"/>
              <a:ext cx="918562" cy="46927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DFA5CB65-8A8E-4344-A702-B2581F149754}"/>
                </a:ext>
              </a:extLst>
            </p:cNvPr>
            <p:cNvCxnSpPr>
              <a:cxnSpLocks/>
              <a:stCxn id="67" idx="6"/>
            </p:cNvCxnSpPr>
            <p:nvPr/>
          </p:nvCxnSpPr>
          <p:spPr>
            <a:xfrm>
              <a:off x="9567294" y="3555608"/>
              <a:ext cx="1177942" cy="53349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Oval 79">
            <a:extLst>
              <a:ext uri="{FF2B5EF4-FFF2-40B4-BE49-F238E27FC236}">
                <a16:creationId xmlns:a16="http://schemas.microsoft.com/office/drawing/2014/main" id="{F7B0D4A0-FCC5-45AE-AC18-EBDE49EDAE50}"/>
              </a:ext>
            </a:extLst>
          </p:cNvPr>
          <p:cNvSpPr/>
          <p:nvPr/>
        </p:nvSpPr>
        <p:spPr>
          <a:xfrm>
            <a:off x="5902508" y="2580167"/>
            <a:ext cx="641279" cy="64127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/>
              <a:t>4</a:t>
            </a:r>
            <a:endParaRPr lang="en-SG" sz="2800" b="1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B9F7AB9-8326-4A0B-B0E5-3A5E69E5E895}"/>
              </a:ext>
            </a:extLst>
          </p:cNvPr>
          <p:cNvSpPr txBox="1"/>
          <p:nvPr/>
        </p:nvSpPr>
        <p:spPr>
          <a:xfrm>
            <a:off x="6280865" y="3093570"/>
            <a:ext cx="5017947" cy="132343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/>
              <a:t>Predict restaurant cuisine type using the food being served. Some users provide cuisine labels/clues of the restaurant being reviewed, which can be used for supervised learning.</a:t>
            </a:r>
            <a:endParaRPr lang="en-SG" sz="2000" b="1" dirty="0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00C7816-E1E8-4354-AFC8-70273D07AB9B}"/>
              </a:ext>
            </a:extLst>
          </p:cNvPr>
          <p:cNvGrpSpPr/>
          <p:nvPr/>
        </p:nvGrpSpPr>
        <p:grpSpPr>
          <a:xfrm>
            <a:off x="9963533" y="5811460"/>
            <a:ext cx="853389" cy="783140"/>
            <a:chOff x="5810886" y="2215115"/>
            <a:chExt cx="1159034" cy="1063624"/>
          </a:xfrm>
        </p:grpSpPr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61563E03-6ECD-4863-ADB2-470803184F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0886" y="2316480"/>
              <a:ext cx="1044258" cy="783194"/>
            </a:xfrm>
            <a:prstGeom prst="rect">
              <a:avLst/>
            </a:prstGeom>
          </p:spPr>
        </p:pic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EAC7226D-3EDC-40F7-9984-D53392BDBF84}"/>
                </a:ext>
              </a:extLst>
            </p:cNvPr>
            <p:cNvSpPr/>
            <p:nvPr/>
          </p:nvSpPr>
          <p:spPr>
            <a:xfrm>
              <a:off x="5906296" y="2215115"/>
              <a:ext cx="1063624" cy="1063624"/>
            </a:xfrm>
            <a:prstGeom prst="ellipse">
              <a:avLst/>
            </a:prstGeom>
            <a:noFill/>
            <a:ln w="825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C5EFD2DE-A88E-492D-8BF7-EDA2F88A5A85}"/>
              </a:ext>
            </a:extLst>
          </p:cNvPr>
          <p:cNvGrpSpPr/>
          <p:nvPr/>
        </p:nvGrpSpPr>
        <p:grpSpPr>
          <a:xfrm>
            <a:off x="9914250" y="4723160"/>
            <a:ext cx="773542" cy="773542"/>
            <a:chOff x="10465232" y="4334586"/>
            <a:chExt cx="773542" cy="773542"/>
          </a:xfrm>
        </p:grpSpPr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D7E708BD-35D8-41F7-A900-8B187EF1F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580926" y="4440142"/>
              <a:ext cx="491674" cy="524382"/>
            </a:xfrm>
            <a:prstGeom prst="rect">
              <a:avLst/>
            </a:prstGeom>
          </p:spPr>
        </p:pic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5DA5DE0B-12EB-40F1-8CC1-FEEB62CA4567}"/>
                </a:ext>
              </a:extLst>
            </p:cNvPr>
            <p:cNvSpPr/>
            <p:nvPr/>
          </p:nvSpPr>
          <p:spPr>
            <a:xfrm>
              <a:off x="10465232" y="4334586"/>
              <a:ext cx="773542" cy="773542"/>
            </a:xfrm>
            <a:prstGeom prst="ellipse">
              <a:avLst/>
            </a:prstGeom>
            <a:noFill/>
            <a:ln w="825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5945D77-AE6D-48FC-8299-AD5CFA8359EA}"/>
              </a:ext>
            </a:extLst>
          </p:cNvPr>
          <p:cNvCxnSpPr>
            <a:cxnSpLocks/>
            <a:stCxn id="100" idx="6"/>
          </p:cNvCxnSpPr>
          <p:nvPr/>
        </p:nvCxnSpPr>
        <p:spPr>
          <a:xfrm flipV="1">
            <a:off x="8990972" y="5187657"/>
            <a:ext cx="872798" cy="31622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DF27DA83-2C79-461F-B8D4-08905F378BEB}"/>
              </a:ext>
            </a:extLst>
          </p:cNvPr>
          <p:cNvCxnSpPr>
            <a:cxnSpLocks/>
            <a:stCxn id="100" idx="6"/>
          </p:cNvCxnSpPr>
          <p:nvPr/>
        </p:nvCxnSpPr>
        <p:spPr>
          <a:xfrm>
            <a:off x="8990972" y="5503885"/>
            <a:ext cx="972561" cy="54712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16FBC082-F77B-40DB-87A0-FC93D4E93F55}"/>
              </a:ext>
            </a:extLst>
          </p:cNvPr>
          <p:cNvSpPr txBox="1"/>
          <p:nvPr/>
        </p:nvSpPr>
        <p:spPr>
          <a:xfrm>
            <a:off x="6810913" y="5519574"/>
            <a:ext cx="1520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Western?</a:t>
            </a:r>
          </a:p>
          <a:p>
            <a:r>
              <a:rPr lang="en-US" i="1"/>
              <a:t>Japanese?</a:t>
            </a:r>
          </a:p>
          <a:p>
            <a:r>
              <a:rPr lang="en-US" i="1"/>
              <a:t>Italian?</a:t>
            </a:r>
            <a:endParaRPr lang="en-SG" i="1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B38BD1A-7804-4C07-8030-9FEA62EBD27F}"/>
              </a:ext>
            </a:extLst>
          </p:cNvPr>
          <p:cNvSpPr txBox="1"/>
          <p:nvPr/>
        </p:nvSpPr>
        <p:spPr>
          <a:xfrm>
            <a:off x="1339314" y="2696073"/>
            <a:ext cx="2773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/>
              <a:t>Advanced (time-permitting)</a:t>
            </a:r>
            <a:endParaRPr lang="en-SG" i="1"/>
          </a:p>
        </p:txBody>
      </p:sp>
      <p:sp>
        <p:nvSpPr>
          <p:cNvPr id="110" name="Title 1">
            <a:extLst>
              <a:ext uri="{FF2B5EF4-FFF2-40B4-BE49-F238E27FC236}">
                <a16:creationId xmlns:a16="http://schemas.microsoft.com/office/drawing/2014/main" id="{DF034424-79E0-4B65-8A6C-090FA3F97ED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/>
              <a:t>Deliverables</a:t>
            </a:r>
            <a:endParaRPr lang="en-SG" b="1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08DFC2C7-C092-4D51-9130-754B400709C1}"/>
              </a:ext>
            </a:extLst>
          </p:cNvPr>
          <p:cNvSpPr/>
          <p:nvPr/>
        </p:nvSpPr>
        <p:spPr>
          <a:xfrm>
            <a:off x="838201" y="1753264"/>
            <a:ext cx="105155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/>
              <a:t>Project has 4 sub-deliverables</a:t>
            </a:r>
            <a:endParaRPr lang="en-US" sz="280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DA166CF-876F-459A-8DB4-26AA6E49580C}"/>
              </a:ext>
            </a:extLst>
          </p:cNvPr>
          <p:cNvSpPr txBox="1"/>
          <p:nvPr/>
        </p:nvSpPr>
        <p:spPr>
          <a:xfrm>
            <a:off x="6791804" y="2691036"/>
            <a:ext cx="2773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/>
              <a:t>Advanced (time-permitting)</a:t>
            </a:r>
            <a:endParaRPr lang="en-SG" i="1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DF6B399-655E-4143-8626-ED1B17B1C620}"/>
              </a:ext>
            </a:extLst>
          </p:cNvPr>
          <p:cNvCxnSpPr/>
          <p:nvPr/>
        </p:nvCxnSpPr>
        <p:spPr>
          <a:xfrm>
            <a:off x="811615" y="6333270"/>
            <a:ext cx="2643118" cy="4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8E55E3F-E223-4BE3-BD20-5AE25CBECCFB}"/>
              </a:ext>
            </a:extLst>
          </p:cNvPr>
          <p:cNvSpPr txBox="1"/>
          <p:nvPr/>
        </p:nvSpPr>
        <p:spPr>
          <a:xfrm>
            <a:off x="3466089" y="6130759"/>
            <a:ext cx="607859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i="1"/>
              <a:t>time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177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8706-9D67-4A62-9A2E-510BFDB93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Data</a:t>
            </a:r>
            <a:endParaRPr lang="en-SG" b="1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4028EBC-CE76-7D4C-B329-E15BA8595E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9478558"/>
              </p:ext>
            </p:extLst>
          </p:nvPr>
        </p:nvGraphicFramePr>
        <p:xfrm>
          <a:off x="1041400" y="2362200"/>
          <a:ext cx="3437467" cy="24922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7467">
                  <a:extLst>
                    <a:ext uri="{9D8B030D-6E8A-4147-A177-3AD203B41FA5}">
                      <a16:colId xmlns:a16="http://schemas.microsoft.com/office/drawing/2014/main" val="13808053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Users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9645879"/>
                  </a:ext>
                </a:extLst>
              </a:tr>
              <a:tr h="128016">
                <a:tc>
                  <a:txBody>
                    <a:bodyPr/>
                    <a:lstStyle/>
                    <a:p>
                      <a:r>
                        <a:rPr lang="en-US"/>
                        <a:t>Username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9722023"/>
                  </a:ext>
                </a:extLst>
              </a:tr>
              <a:tr h="341086">
                <a:tc>
                  <a:txBody>
                    <a:bodyPr/>
                    <a:lstStyle/>
                    <a:p>
                      <a:r>
                        <a:rPr lang="en-US"/>
                        <a:t>Badge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4066873"/>
                  </a:ext>
                </a:extLst>
              </a:tr>
              <a:tr h="384048">
                <a:tc>
                  <a:txBody>
                    <a:bodyPr/>
                    <a:lstStyle/>
                    <a:p>
                      <a:r>
                        <a:rPr lang="en-US"/>
                        <a:t>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770072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r>
                        <a:rPr lang="en-US"/>
                        <a:t>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2922229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Number of Reviews, </a:t>
                      </a:r>
                      <a:r>
                        <a:rPr lang="en-US" err="1"/>
                        <a:t>Wishlists</a:t>
                      </a:r>
                      <a:r>
                        <a:rPr lang="en-US"/>
                        <a:t>, Lists and Following/Followed users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7720983"/>
                  </a:ext>
                </a:extLst>
              </a:tr>
            </a:tbl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1E63BF-1994-EA42-ABA1-A7622D70B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619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Scraped from site: www.burpple.com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26AE4DD-0252-0A44-9C57-ECFAB94485A5}"/>
              </a:ext>
            </a:extLst>
          </p:cNvPr>
          <p:cNvGrpSpPr/>
          <p:nvPr/>
        </p:nvGrpSpPr>
        <p:grpSpPr>
          <a:xfrm>
            <a:off x="7163509" y="5418064"/>
            <a:ext cx="2105430" cy="1078771"/>
            <a:chOff x="6386658" y="4653159"/>
            <a:chExt cx="2105430" cy="107877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134F6F3-AE60-BF48-B3FC-2D9DF69E2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7580371" y="4653159"/>
              <a:ext cx="911717" cy="1078771"/>
            </a:xfrm>
            <a:prstGeom prst="rect">
              <a:avLst/>
            </a:prstGeom>
          </p:spPr>
        </p:pic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64362EC2-8AB1-9947-8DE0-8D28B6030D8D}"/>
                </a:ext>
              </a:extLst>
            </p:cNvPr>
            <p:cNvSpPr/>
            <p:nvPr/>
          </p:nvSpPr>
          <p:spPr>
            <a:xfrm>
              <a:off x="6386658" y="4691191"/>
              <a:ext cx="979819" cy="501354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Food</a:t>
              </a:r>
            </a:p>
          </p:txBody>
        </p:sp>
      </p:grp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A3B71651-1D43-2E40-B506-D78CE9D68E41}"/>
              </a:ext>
            </a:extLst>
          </p:cNvPr>
          <p:cNvCxnSpPr>
            <a:cxnSpLocks/>
          </p:cNvCxnSpPr>
          <p:nvPr/>
        </p:nvCxnSpPr>
        <p:spPr>
          <a:xfrm flipV="1">
            <a:off x="4511736" y="3493792"/>
            <a:ext cx="596217" cy="517258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6981A959-3208-C143-B2A4-88A63F7A6BF4}"/>
              </a:ext>
            </a:extLst>
          </p:cNvPr>
          <p:cNvCxnSpPr>
            <a:cxnSpLocks/>
          </p:cNvCxnSpPr>
          <p:nvPr/>
        </p:nvCxnSpPr>
        <p:spPr>
          <a:xfrm>
            <a:off x="8091611" y="3510088"/>
            <a:ext cx="1450322" cy="461896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EEFF5B-7023-4E49-A496-B48575FA651B}"/>
              </a:ext>
            </a:extLst>
          </p:cNvPr>
          <p:cNvCxnSpPr>
            <a:cxnSpLocks/>
            <a:stCxn id="35" idx="2"/>
          </p:cNvCxnSpPr>
          <p:nvPr/>
        </p:nvCxnSpPr>
        <p:spPr>
          <a:xfrm>
            <a:off x="7458928" y="3790225"/>
            <a:ext cx="194491" cy="1665871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F483F0CD-51ED-EF4B-AA89-E316ED3E6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9689169"/>
              </p:ext>
            </p:extLst>
          </p:nvPr>
        </p:nvGraphicFramePr>
        <p:xfrm>
          <a:off x="6789175" y="2303817"/>
          <a:ext cx="1339507" cy="1486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9507">
                  <a:extLst>
                    <a:ext uri="{9D8B030D-6E8A-4147-A177-3AD203B41FA5}">
                      <a16:colId xmlns:a16="http://schemas.microsoft.com/office/drawing/2014/main" val="21136559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Reviews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549062"/>
                  </a:ext>
                </a:extLst>
              </a:tr>
              <a:tr h="128016">
                <a:tc>
                  <a:txBody>
                    <a:bodyPr/>
                    <a:lstStyle/>
                    <a:p>
                      <a:r>
                        <a:rPr lang="en-US"/>
                        <a:t>Title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4047218"/>
                  </a:ext>
                </a:extLst>
              </a:tr>
              <a:tr h="341086">
                <a:tc>
                  <a:txBody>
                    <a:bodyPr/>
                    <a:lstStyle/>
                    <a:p>
                      <a:r>
                        <a:rPr lang="en-US" err="1"/>
                        <a:t>BodyText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066666"/>
                  </a:ext>
                </a:extLst>
              </a:tr>
              <a:tr h="384048">
                <a:tc>
                  <a:txBody>
                    <a:bodyPr/>
                    <a:lstStyle/>
                    <a:p>
                      <a:r>
                        <a:rPr lang="en-US"/>
                        <a:t>Restaurant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3655436"/>
                  </a:ext>
                </a:extLst>
              </a:tr>
            </a:tbl>
          </a:graphicData>
        </a:graphic>
      </p:graphicFrame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691726D8-F1BD-8D4B-B769-BC797B7E6E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296439"/>
              </p:ext>
            </p:extLst>
          </p:nvPr>
        </p:nvGraphicFramePr>
        <p:xfrm>
          <a:off x="9541933" y="3772082"/>
          <a:ext cx="2388415" cy="18521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8415">
                  <a:extLst>
                    <a:ext uri="{9D8B030D-6E8A-4147-A177-3AD203B41FA5}">
                      <a16:colId xmlns:a16="http://schemas.microsoft.com/office/drawing/2014/main" val="3000358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/>
                        <a:t>Restaurants</a:t>
                      </a:r>
                      <a:endParaRPr lang="en-US" sz="1800" b="0" kern="120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659275"/>
                  </a:ext>
                </a:extLst>
              </a:tr>
              <a:tr h="128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err="1"/>
                        <a:t>Restaurant_Name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402852"/>
                  </a:ext>
                </a:extLst>
              </a:tr>
              <a:tr h="34108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/>
                        <a:t>Food Categories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6472690"/>
                  </a:ext>
                </a:extLst>
              </a:tr>
              <a:tr h="3840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err="1"/>
                        <a:t>Restaurant_Location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431450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Number of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2542752"/>
                  </a:ext>
                </a:extLst>
              </a:tr>
            </a:tbl>
          </a:graphicData>
        </a:graphic>
      </p:graphicFrame>
      <p:pic>
        <p:nvPicPr>
          <p:cNvPr id="50" name="Picture 49">
            <a:extLst>
              <a:ext uri="{FF2B5EF4-FFF2-40B4-BE49-F238E27FC236}">
                <a16:creationId xmlns:a16="http://schemas.microsoft.com/office/drawing/2014/main" id="{F9BA3005-EC30-5A47-813B-A4E9B566A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488" y="5078177"/>
            <a:ext cx="4403830" cy="152264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58EC12F2-66D2-F64C-A882-A92BF21D8B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8412" y="2303817"/>
            <a:ext cx="1610919" cy="277436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14C28648-0FA8-7F45-A718-5A197A0F04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8939" y="719432"/>
            <a:ext cx="2713947" cy="277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61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8706-9D67-4A62-9A2E-510BFDB93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Data</a:t>
            </a:r>
            <a:endParaRPr lang="en-SG" b="1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1E63BF-1994-EA42-ABA1-A7622D70B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61975"/>
          </a:xfrm>
        </p:spPr>
        <p:txBody>
          <a:bodyPr/>
          <a:lstStyle/>
          <a:p>
            <a:r>
              <a:rPr lang="en-US"/>
              <a:t>Example of </a:t>
            </a:r>
            <a:r>
              <a:rPr lang="en-US" err="1"/>
              <a:t>Burpple</a:t>
            </a:r>
            <a:r>
              <a:rPr lang="en-US"/>
              <a:t> </a:t>
            </a:r>
            <a:r>
              <a:rPr lang="en-US" b="1"/>
              <a:t>Reviews</a:t>
            </a:r>
            <a:r>
              <a:rPr lang="en-US"/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Scraped</a:t>
            </a:r>
            <a:r>
              <a:rPr lang="en-US"/>
              <a:t> and 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Generated</a:t>
            </a:r>
            <a:r>
              <a:rPr lang="en-US"/>
              <a:t> data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4133476-B3EA-D448-9A90-D08924DAF7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0561836"/>
              </p:ext>
            </p:extLst>
          </p:nvPr>
        </p:nvGraphicFramePr>
        <p:xfrm>
          <a:off x="514351" y="2433411"/>
          <a:ext cx="11129961" cy="359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759">
                  <a:extLst>
                    <a:ext uri="{9D8B030D-6E8A-4147-A177-3AD203B41FA5}">
                      <a16:colId xmlns:a16="http://schemas.microsoft.com/office/drawing/2014/main" val="2978970200"/>
                    </a:ext>
                  </a:extLst>
                </a:gridCol>
                <a:gridCol w="2494778">
                  <a:extLst>
                    <a:ext uri="{9D8B030D-6E8A-4147-A177-3AD203B41FA5}">
                      <a16:colId xmlns:a16="http://schemas.microsoft.com/office/drawing/2014/main" val="2220168611"/>
                    </a:ext>
                  </a:extLst>
                </a:gridCol>
                <a:gridCol w="950073">
                  <a:extLst>
                    <a:ext uri="{9D8B030D-6E8A-4147-A177-3AD203B41FA5}">
                      <a16:colId xmlns:a16="http://schemas.microsoft.com/office/drawing/2014/main" val="834362533"/>
                    </a:ext>
                  </a:extLst>
                </a:gridCol>
                <a:gridCol w="1445585">
                  <a:extLst>
                    <a:ext uri="{9D8B030D-6E8A-4147-A177-3AD203B41FA5}">
                      <a16:colId xmlns:a16="http://schemas.microsoft.com/office/drawing/2014/main" val="245893424"/>
                    </a:ext>
                  </a:extLst>
                </a:gridCol>
                <a:gridCol w="735090">
                  <a:extLst>
                    <a:ext uri="{9D8B030D-6E8A-4147-A177-3AD203B41FA5}">
                      <a16:colId xmlns:a16="http://schemas.microsoft.com/office/drawing/2014/main" val="709225143"/>
                    </a:ext>
                  </a:extLst>
                </a:gridCol>
                <a:gridCol w="757498">
                  <a:extLst>
                    <a:ext uri="{9D8B030D-6E8A-4147-A177-3AD203B41FA5}">
                      <a16:colId xmlns:a16="http://schemas.microsoft.com/office/drawing/2014/main" val="3453744872"/>
                    </a:ext>
                  </a:extLst>
                </a:gridCol>
                <a:gridCol w="1279256">
                  <a:extLst>
                    <a:ext uri="{9D8B030D-6E8A-4147-A177-3AD203B41FA5}">
                      <a16:colId xmlns:a16="http://schemas.microsoft.com/office/drawing/2014/main" val="130029838"/>
                    </a:ext>
                  </a:extLst>
                </a:gridCol>
                <a:gridCol w="1211304">
                  <a:extLst>
                    <a:ext uri="{9D8B030D-6E8A-4147-A177-3AD203B41FA5}">
                      <a16:colId xmlns:a16="http://schemas.microsoft.com/office/drawing/2014/main" val="2184927800"/>
                    </a:ext>
                  </a:extLst>
                </a:gridCol>
                <a:gridCol w="586094">
                  <a:extLst>
                    <a:ext uri="{9D8B030D-6E8A-4147-A177-3AD203B41FA5}">
                      <a16:colId xmlns:a16="http://schemas.microsoft.com/office/drawing/2014/main" val="2711864846"/>
                    </a:ext>
                  </a:extLst>
                </a:gridCol>
                <a:gridCol w="761524">
                  <a:extLst>
                    <a:ext uri="{9D8B030D-6E8A-4147-A177-3AD203B41FA5}">
                      <a16:colId xmlns:a16="http://schemas.microsoft.com/office/drawing/2014/main" val="6773406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BodyText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Restaurant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Food tags + Sentiment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Restaurant Tags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Year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Overall Sentiment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828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4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Wonda-</a:t>
                      </a:r>
                      <a:r>
                        <a:rPr lang="en-SG" sz="1400" b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</a:t>
                      </a:r>
                      <a:endParaRPr lang="en-SG" sz="1400" b="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6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 double espresso(?)-based drink was pleasantly light …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4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Two Cranes</a:t>
                      </a:r>
                    </a:p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14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211 </a:t>
                      </a:r>
                      <a:r>
                        <a:rPr lang="en-SG" sz="1400" b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Hougang</a:t>
                      </a:r>
                      <a:r>
                        <a:rPr lang="en-SG" sz="14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Street 21, Singapore</a:t>
                      </a:r>
                    </a:p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6d ago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@z*****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[(espresso,0.8)]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pleasantly light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2019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+0.9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3612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400" b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Inaniwa</a:t>
                      </a:r>
                      <a:r>
                        <a:rPr lang="en-SG" sz="14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SG" sz="1400" b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Udon</a:t>
                      </a:r>
                      <a:r>
                        <a:rPr lang="en-SG" sz="14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[$24.80]</a:t>
                      </a:r>
                    </a:p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6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… try their new </a:t>
                      </a:r>
                      <a:r>
                        <a:rPr lang="en-SG" sz="16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inaniwa</a:t>
                      </a:r>
                      <a:r>
                        <a:rPr lang="en-SG" sz="16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SG" sz="16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udon</a:t>
                      </a:r>
                      <a:r>
                        <a:rPr lang="en-SG" sz="16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set that came with cold </a:t>
                      </a:r>
                      <a:r>
                        <a:rPr lang="en-SG" sz="16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udon</a:t>
                      </a:r>
                      <a:r>
                        <a:rPr lang="en-SG" sz="16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SG" sz="16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mentsuyu</a:t>
                      </a:r>
                      <a:r>
                        <a:rPr lang="en-SG" sz="16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assorted tempura and </a:t>
                      </a:r>
                      <a:r>
                        <a:rPr lang="en-SG" sz="16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kyabetsu</a:t>
                      </a:r>
                      <a:r>
                        <a:rPr lang="en-SG" sz="16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salad...calm and inviting space…the lightly battered tempura were cleanly fried and not at all greasy. </a:t>
                      </a:r>
                      <a:endParaRPr lang="en-US" sz="16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Tenjin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4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1 </a:t>
                      </a:r>
                      <a:r>
                        <a:rPr lang="en-SG" sz="1400" b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Scotts</a:t>
                      </a:r>
                      <a:r>
                        <a:rPr lang="en-SG" sz="14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Road, Shaw Centre, Singapore</a:t>
                      </a:r>
                    </a:p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4d ago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@c*****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[(tendon,0.99), (cold udon,0.97), [tempura,0.77), (salad,0.69)]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calm, inviting, fried, not greasy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2019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+0.9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39154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07D9F9B-1A26-5442-82AB-EC998F61DFB1}"/>
              </a:ext>
            </a:extLst>
          </p:cNvPr>
          <p:cNvSpPr txBox="1"/>
          <p:nvPr/>
        </p:nvSpPr>
        <p:spPr>
          <a:xfrm>
            <a:off x="0" y="6550223"/>
            <a:ext cx="50950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/>
              <a:t>Disclaimer: Generated data examples here are manually generated.</a:t>
            </a:r>
          </a:p>
        </p:txBody>
      </p:sp>
    </p:spTree>
    <p:extLst>
      <p:ext uri="{BB962C8B-B14F-4D97-AF65-F5344CB8AC3E}">
        <p14:creationId xmlns:p14="http://schemas.microsoft.com/office/powerpoint/2010/main" val="1591400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8706-9D67-4A62-9A2E-510BFDB93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Data</a:t>
            </a:r>
            <a:endParaRPr lang="en-SG" b="1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1E63BF-1994-EA42-ABA1-A7622D70B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61975"/>
          </a:xfrm>
        </p:spPr>
        <p:txBody>
          <a:bodyPr/>
          <a:lstStyle/>
          <a:p>
            <a:r>
              <a:rPr lang="en-US"/>
              <a:t>Example of </a:t>
            </a:r>
            <a:r>
              <a:rPr lang="en-US" err="1"/>
              <a:t>Burpple</a:t>
            </a:r>
            <a:r>
              <a:rPr lang="en-US"/>
              <a:t> </a:t>
            </a:r>
            <a:r>
              <a:rPr lang="en-US" b="1"/>
              <a:t>Restaurants</a:t>
            </a:r>
            <a:r>
              <a:rPr lang="en-US"/>
              <a:t>: </a:t>
            </a:r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Scraped</a:t>
            </a:r>
            <a:r>
              <a:rPr lang="en-US"/>
              <a:t> and 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Generated</a:t>
            </a:r>
            <a:r>
              <a:rPr lang="en-US"/>
              <a:t> data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4133476-B3EA-D448-9A90-D08924DAF7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884746"/>
              </p:ext>
            </p:extLst>
          </p:nvPr>
        </p:nvGraphicFramePr>
        <p:xfrm>
          <a:off x="838200" y="2682194"/>
          <a:ext cx="10515600" cy="271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4672">
                  <a:extLst>
                    <a:ext uri="{9D8B030D-6E8A-4147-A177-3AD203B41FA5}">
                      <a16:colId xmlns:a16="http://schemas.microsoft.com/office/drawing/2014/main" val="2978970200"/>
                    </a:ext>
                  </a:extLst>
                </a:gridCol>
                <a:gridCol w="1381580">
                  <a:extLst>
                    <a:ext uri="{9D8B030D-6E8A-4147-A177-3AD203B41FA5}">
                      <a16:colId xmlns:a16="http://schemas.microsoft.com/office/drawing/2014/main" val="2220168611"/>
                    </a:ext>
                  </a:extLst>
                </a:gridCol>
                <a:gridCol w="1331036">
                  <a:extLst>
                    <a:ext uri="{9D8B030D-6E8A-4147-A177-3AD203B41FA5}">
                      <a16:colId xmlns:a16="http://schemas.microsoft.com/office/drawing/2014/main" val="245893424"/>
                    </a:ext>
                  </a:extLst>
                </a:gridCol>
                <a:gridCol w="1291020">
                  <a:extLst>
                    <a:ext uri="{9D8B030D-6E8A-4147-A177-3AD203B41FA5}">
                      <a16:colId xmlns:a16="http://schemas.microsoft.com/office/drawing/2014/main" val="709225143"/>
                    </a:ext>
                  </a:extLst>
                </a:gridCol>
                <a:gridCol w="1960750">
                  <a:extLst>
                    <a:ext uri="{9D8B030D-6E8A-4147-A177-3AD203B41FA5}">
                      <a16:colId xmlns:a16="http://schemas.microsoft.com/office/drawing/2014/main" val="2711864846"/>
                    </a:ext>
                  </a:extLst>
                </a:gridCol>
                <a:gridCol w="1499520">
                  <a:extLst>
                    <a:ext uri="{9D8B030D-6E8A-4147-A177-3AD203B41FA5}">
                      <a16:colId xmlns:a16="http://schemas.microsoft.com/office/drawing/2014/main" val="677340631"/>
                    </a:ext>
                  </a:extLst>
                </a:gridCol>
                <a:gridCol w="1847022">
                  <a:extLst>
                    <a:ext uri="{9D8B030D-6E8A-4147-A177-3AD203B41FA5}">
                      <a16:colId xmlns:a16="http://schemas.microsoft.com/office/drawing/2014/main" val="26647482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/>
                        <a:t>Restaurant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Number of Reviews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Food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Cuisine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Average Sentiment from Reviews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828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6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Two Cranes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Café &amp; Coffees, Newly Opened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16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211 </a:t>
                      </a:r>
                      <a:r>
                        <a:rPr lang="en-SG" sz="1600" b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Hougang</a:t>
                      </a:r>
                      <a:r>
                        <a:rPr lang="en-SG" sz="16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Street 21, Singapore</a:t>
                      </a:r>
                    </a:p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Eggs Benedict, Chicken Strew, Yuzu Cold Brew Cream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Western, Café, Coffee, Brunch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0.76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3612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/>
                        <a:t>Tenjin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Japanese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6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1 </a:t>
                      </a:r>
                      <a:r>
                        <a:rPr lang="en-SG" sz="16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Scotts</a:t>
                      </a:r>
                      <a:r>
                        <a:rPr lang="en-SG" sz="16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Road, Shaw Centre, Singapore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Tendon, Tempura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Japanese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0.87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39154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325E14B-41FF-AA46-BA5D-685E2FCD43A0}"/>
              </a:ext>
            </a:extLst>
          </p:cNvPr>
          <p:cNvSpPr txBox="1"/>
          <p:nvPr/>
        </p:nvSpPr>
        <p:spPr>
          <a:xfrm>
            <a:off x="0" y="6550223"/>
            <a:ext cx="50950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/>
              <a:t>Disclaimer: Generated data examples here are manually generated.</a:t>
            </a:r>
          </a:p>
        </p:txBody>
      </p:sp>
    </p:spTree>
    <p:extLst>
      <p:ext uri="{BB962C8B-B14F-4D97-AF65-F5344CB8AC3E}">
        <p14:creationId xmlns:p14="http://schemas.microsoft.com/office/powerpoint/2010/main" val="1193681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</TotalTime>
  <Words>747</Words>
  <Application>Microsoft Macintosh PowerPoint</Application>
  <PresentationFormat>Widescreen</PresentationFormat>
  <Paragraphs>186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Aharoni</vt:lpstr>
      <vt:lpstr>Arial</vt:lpstr>
      <vt:lpstr>Calibri</vt:lpstr>
      <vt:lpstr>Calibri Light</vt:lpstr>
      <vt:lpstr>Times New Roman</vt:lpstr>
      <vt:lpstr>Office Theme</vt:lpstr>
      <vt:lpstr>PowerPoint Presentation</vt:lpstr>
      <vt:lpstr>Background</vt:lpstr>
      <vt:lpstr>Background</vt:lpstr>
      <vt:lpstr>Project Objective</vt:lpstr>
      <vt:lpstr>Deliverables</vt:lpstr>
      <vt:lpstr>PowerPoint Presentation</vt:lpstr>
      <vt:lpstr>Data</vt:lpstr>
      <vt:lpstr>Data</vt:lpstr>
      <vt:lpstr>Data</vt:lpstr>
      <vt:lpstr>PowerPoint Presentation</vt:lpstr>
      <vt:lpstr>Expected Outcome…</vt:lpstr>
      <vt:lpstr>Workflow</vt:lpstr>
      <vt:lpstr>Thank you!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moe</dc:creator>
  <cp:lastModifiedBy>Geraldine PANG Yi Han</cp:lastModifiedBy>
  <cp:revision>6</cp:revision>
  <dcterms:created xsi:type="dcterms:W3CDTF">2013-07-15T20:26:40Z</dcterms:created>
  <dcterms:modified xsi:type="dcterms:W3CDTF">2019-10-25T10:59:27Z</dcterms:modified>
</cp:coreProperties>
</file>

<file path=docProps/thumbnail.jpeg>
</file>